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7" r:id="rId4"/>
    <p:sldId id="258" r:id="rId5"/>
    <p:sldId id="272" r:id="rId6"/>
    <p:sldId id="313" r:id="rId7"/>
    <p:sldId id="314" r:id="rId8"/>
    <p:sldId id="315" r:id="rId9"/>
    <p:sldId id="316" r:id="rId10"/>
    <p:sldId id="326" r:id="rId11"/>
    <p:sldId id="318" r:id="rId12"/>
    <p:sldId id="281" r:id="rId13"/>
    <p:sldId id="319" r:id="rId14"/>
    <p:sldId id="320" r:id="rId15"/>
    <p:sldId id="291" r:id="rId16"/>
    <p:sldId id="321" r:id="rId17"/>
    <p:sldId id="298" r:id="rId18"/>
    <p:sldId id="322" r:id="rId19"/>
    <p:sldId id="324" r:id="rId20"/>
    <p:sldId id="304" r:id="rId21"/>
    <p:sldId id="323" r:id="rId22"/>
    <p:sldId id="325"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CD5"/>
    <a:srgbClr val="101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4" autoAdjust="0"/>
    <p:restoredTop sz="94830" autoAdjust="0"/>
  </p:normalViewPr>
  <p:slideViewPr>
    <p:cSldViewPr>
      <p:cViewPr varScale="1">
        <p:scale>
          <a:sx n="134" d="100"/>
          <a:sy n="134" d="100"/>
        </p:scale>
        <p:origin x="536"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dirty="0"/>
          </a:p>
        </p:txBody>
      </p:sp>
      <p:pic>
        <p:nvPicPr>
          <p:cNvPr id="7" name="Picture 8" descr="background"/>
          <p:cNvPicPr>
            <a:picLocks noChangeAspect="1" noChangeArrowheads="1"/>
          </p:cNvPicPr>
          <p:nvPr userDrawn="1"/>
        </p:nvPicPr>
        <p:blipFill>
          <a:blip r:embed="rId2" cstate="print"/>
          <a:srcRect/>
          <a:stretch>
            <a:fillRect/>
          </a:stretch>
        </p:blipFill>
        <p:spPr bwMode="auto">
          <a:xfrm>
            <a:off x="-1146" y="0"/>
            <a:ext cx="9145146" cy="6859256"/>
          </a:xfrm>
          <a:prstGeom prst="rect">
            <a:avLst/>
          </a:prstGeom>
          <a:noFill/>
        </p:spPr>
      </p:pic>
    </p:spTree>
    <p:extLst>
      <p:ext uri="{BB962C8B-B14F-4D97-AF65-F5344CB8AC3E}">
        <p14:creationId xmlns:p14="http://schemas.microsoft.com/office/powerpoint/2010/main" val="361190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82B416-EFA3-44FD-837F-1BA9FE3D3C28}" type="datetimeFigureOut">
              <a:rPr lang="en-US" smtClean="0"/>
              <a:t>12/29/20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3AA1-A258-4B9C-A54C-763D46505097}" type="slidenum">
              <a:rPr lang="en-US" smtClean="0"/>
              <a:t>‹#›</a:t>
            </a:fld>
            <a:endParaRPr lang="en-US"/>
          </a:p>
        </p:txBody>
      </p:sp>
    </p:spTree>
    <p:extLst>
      <p:ext uri="{BB962C8B-B14F-4D97-AF65-F5344CB8AC3E}">
        <p14:creationId xmlns:p14="http://schemas.microsoft.com/office/powerpoint/2010/main" val="130821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2B416-EFA3-44FD-837F-1BA9FE3D3C28}" type="datetimeFigureOut">
              <a:rPr lang="en-US" smtClean="0"/>
              <a:t>12/29/20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3AA1-A258-4B9C-A54C-763D46505097}" type="slidenum">
              <a:rPr lang="en-US" smtClean="0"/>
              <a:t>‹#›</a:t>
            </a:fld>
            <a:endParaRPr lang="en-US"/>
          </a:p>
        </p:txBody>
      </p:sp>
    </p:spTree>
    <p:extLst>
      <p:ext uri="{BB962C8B-B14F-4D97-AF65-F5344CB8AC3E}">
        <p14:creationId xmlns:p14="http://schemas.microsoft.com/office/powerpoint/2010/main" val="462331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2B416-EFA3-44FD-837F-1BA9FE3D3C28}" type="datetimeFigureOut">
              <a:rPr lang="en-US" smtClean="0"/>
              <a:t>12/29/20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363AA1-A258-4B9C-A54C-763D46505097}" type="slidenum">
              <a:rPr lang="en-US" smtClean="0"/>
              <a:t>‹#›</a:t>
            </a:fld>
            <a:endParaRPr lang="en-US"/>
          </a:p>
        </p:txBody>
      </p:sp>
    </p:spTree>
    <p:extLst>
      <p:ext uri="{BB962C8B-B14F-4D97-AF65-F5344CB8AC3E}">
        <p14:creationId xmlns:p14="http://schemas.microsoft.com/office/powerpoint/2010/main" val="336189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2783955"/>
          </a:xfrm>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84106"/>
            <a:ext cx="9172575" cy="1178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92297"/>
            <a:ext cx="9172575" cy="1178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3992297"/>
            <a:ext cx="1486478" cy="1151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userDrawn="1"/>
        </p:nvSpPr>
        <p:spPr>
          <a:xfrm>
            <a:off x="6400800" y="4258353"/>
            <a:ext cx="1905000" cy="646331"/>
          </a:xfrm>
          <a:prstGeom prst="rect">
            <a:avLst/>
          </a:prstGeom>
          <a:noFill/>
        </p:spPr>
        <p:txBody>
          <a:bodyPr wrap="square" rtlCol="0">
            <a:spAutoFit/>
          </a:bodyPr>
          <a:lstStyle/>
          <a:p>
            <a:pPr algn="ctr"/>
            <a:r>
              <a:rPr lang="en-US" b="1" dirty="0">
                <a:solidFill>
                  <a:schemeClr val="bg1"/>
                </a:solidFill>
              </a:rPr>
              <a:t>DIVISION</a:t>
            </a:r>
            <a:r>
              <a:rPr lang="en-US" b="1" baseline="0" dirty="0">
                <a:solidFill>
                  <a:schemeClr val="bg1"/>
                </a:solidFill>
              </a:rPr>
              <a:t> II</a:t>
            </a:r>
          </a:p>
          <a:p>
            <a:pPr algn="ctr"/>
            <a:r>
              <a:rPr lang="en-US" b="1" baseline="0" dirty="0">
                <a:solidFill>
                  <a:schemeClr val="bg1"/>
                </a:solidFill>
              </a:rPr>
              <a:t>#</a:t>
            </a:r>
            <a:r>
              <a:rPr lang="en-US" b="1" baseline="0" dirty="0" err="1">
                <a:solidFill>
                  <a:schemeClr val="bg1"/>
                </a:solidFill>
              </a:rPr>
              <a:t>NCAAD2</a:t>
            </a:r>
            <a:endParaRPr lang="en-US" b="1" dirty="0">
              <a:solidFill>
                <a:schemeClr val="bg1"/>
              </a:solidFill>
            </a:endParaRPr>
          </a:p>
        </p:txBody>
      </p:sp>
    </p:spTree>
    <p:extLst>
      <p:ext uri="{BB962C8B-B14F-4D97-AF65-F5344CB8AC3E}">
        <p14:creationId xmlns:p14="http://schemas.microsoft.com/office/powerpoint/2010/main" val="90567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2783955"/>
          </a:xfrm>
        </p:spPr>
        <p:txBody>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84106"/>
            <a:ext cx="9172575" cy="1178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92297"/>
            <a:ext cx="9172575" cy="1178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3992297"/>
            <a:ext cx="1486478" cy="1151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userDrawn="1"/>
        </p:nvSpPr>
        <p:spPr>
          <a:xfrm>
            <a:off x="6400800" y="4258353"/>
            <a:ext cx="1905000" cy="646331"/>
          </a:xfrm>
          <a:prstGeom prst="rect">
            <a:avLst/>
          </a:prstGeom>
          <a:noFill/>
        </p:spPr>
        <p:txBody>
          <a:bodyPr wrap="square" rtlCol="0">
            <a:spAutoFit/>
          </a:bodyPr>
          <a:lstStyle/>
          <a:p>
            <a:pPr algn="ctr"/>
            <a:r>
              <a:rPr lang="en-US" b="1" dirty="0">
                <a:solidFill>
                  <a:schemeClr val="bg1"/>
                </a:solidFill>
              </a:rPr>
              <a:t>DIVISION</a:t>
            </a:r>
            <a:r>
              <a:rPr lang="en-US" b="1" baseline="0" dirty="0">
                <a:solidFill>
                  <a:schemeClr val="bg1"/>
                </a:solidFill>
              </a:rPr>
              <a:t> II</a:t>
            </a:r>
          </a:p>
          <a:p>
            <a:pPr algn="ctr"/>
            <a:r>
              <a:rPr lang="en-US" b="1" baseline="0" dirty="0">
                <a:solidFill>
                  <a:schemeClr val="bg1"/>
                </a:solidFill>
              </a:rPr>
              <a:t>#</a:t>
            </a:r>
            <a:r>
              <a:rPr lang="en-US" b="1" baseline="0" dirty="0" err="1">
                <a:solidFill>
                  <a:schemeClr val="bg1"/>
                </a:solidFill>
              </a:rPr>
              <a:t>MakeItYours</a:t>
            </a:r>
            <a:endParaRPr lang="en-US" b="1" dirty="0">
              <a:solidFill>
                <a:schemeClr val="bg1"/>
              </a:solidFill>
            </a:endParaRPr>
          </a:p>
        </p:txBody>
      </p:sp>
    </p:spTree>
    <p:extLst>
      <p:ext uri="{BB962C8B-B14F-4D97-AF65-F5344CB8AC3E}">
        <p14:creationId xmlns:p14="http://schemas.microsoft.com/office/powerpoint/2010/main" val="425824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971550"/>
            <a:ext cx="4038600" cy="30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71550"/>
            <a:ext cx="4038600" cy="30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82B416-EFA3-44FD-837F-1BA9FE3D3C28}" type="datetimeFigureOut">
              <a:rPr lang="en-US" smtClean="0"/>
              <a:t>12/29/20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3AA1-A258-4B9C-A54C-763D46505097}" type="slidenum">
              <a:rPr lang="en-US" smtClean="0"/>
              <a:t>‹#›</a:t>
            </a:fld>
            <a:endParaRPr 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92297"/>
            <a:ext cx="9172575" cy="1178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3992297"/>
            <a:ext cx="1486478" cy="1151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userDrawn="1"/>
        </p:nvSpPr>
        <p:spPr>
          <a:xfrm>
            <a:off x="6400800" y="4258353"/>
            <a:ext cx="1905000" cy="646331"/>
          </a:xfrm>
          <a:prstGeom prst="rect">
            <a:avLst/>
          </a:prstGeom>
          <a:noFill/>
        </p:spPr>
        <p:txBody>
          <a:bodyPr wrap="square" rtlCol="0">
            <a:spAutoFit/>
          </a:bodyPr>
          <a:lstStyle/>
          <a:p>
            <a:pPr algn="ctr"/>
            <a:r>
              <a:rPr lang="en-US" b="1" dirty="0">
                <a:solidFill>
                  <a:schemeClr val="bg1"/>
                </a:solidFill>
              </a:rPr>
              <a:t>DIVISION</a:t>
            </a:r>
            <a:r>
              <a:rPr lang="en-US" b="1" baseline="0" dirty="0">
                <a:solidFill>
                  <a:schemeClr val="bg1"/>
                </a:solidFill>
              </a:rPr>
              <a:t> II</a:t>
            </a:r>
          </a:p>
          <a:p>
            <a:pPr algn="ctr"/>
            <a:r>
              <a:rPr lang="en-US" b="1" baseline="0" dirty="0">
                <a:solidFill>
                  <a:schemeClr val="bg1"/>
                </a:solidFill>
              </a:rPr>
              <a:t>#</a:t>
            </a:r>
            <a:r>
              <a:rPr lang="en-US" b="1" baseline="0" dirty="0" err="1">
                <a:solidFill>
                  <a:schemeClr val="bg1"/>
                </a:solidFill>
              </a:rPr>
              <a:t>NCAAD2</a:t>
            </a:r>
            <a:endParaRPr lang="en-US" b="1" dirty="0">
              <a:solidFill>
                <a:schemeClr val="bg1"/>
              </a:solidFill>
            </a:endParaRPr>
          </a:p>
        </p:txBody>
      </p:sp>
    </p:spTree>
    <p:extLst>
      <p:ext uri="{BB962C8B-B14F-4D97-AF65-F5344CB8AC3E}">
        <p14:creationId xmlns:p14="http://schemas.microsoft.com/office/powerpoint/2010/main" val="244457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971550"/>
            <a:ext cx="4038600" cy="30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71550"/>
            <a:ext cx="4038600" cy="30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82B416-EFA3-44FD-837F-1BA9FE3D3C28}" type="datetimeFigureOut">
              <a:rPr lang="en-US" smtClean="0"/>
              <a:t>12/29/20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3AA1-A258-4B9C-A54C-763D46505097}" type="slidenum">
              <a:rPr lang="en-US" smtClean="0"/>
              <a:t>‹#›</a:t>
            </a:fld>
            <a:endParaRPr 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92297"/>
            <a:ext cx="9172575" cy="1178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3992297"/>
            <a:ext cx="1486478" cy="1151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userDrawn="1"/>
        </p:nvSpPr>
        <p:spPr>
          <a:xfrm>
            <a:off x="6400800" y="4258353"/>
            <a:ext cx="1905000" cy="646331"/>
          </a:xfrm>
          <a:prstGeom prst="rect">
            <a:avLst/>
          </a:prstGeom>
          <a:noFill/>
        </p:spPr>
        <p:txBody>
          <a:bodyPr wrap="square" rtlCol="0">
            <a:spAutoFit/>
          </a:bodyPr>
          <a:lstStyle/>
          <a:p>
            <a:pPr algn="ctr"/>
            <a:r>
              <a:rPr lang="en-US" b="1" dirty="0">
                <a:solidFill>
                  <a:schemeClr val="bg1"/>
                </a:solidFill>
              </a:rPr>
              <a:t>DIVISION</a:t>
            </a:r>
            <a:r>
              <a:rPr lang="en-US" b="1" baseline="0" dirty="0">
                <a:solidFill>
                  <a:schemeClr val="bg1"/>
                </a:solidFill>
              </a:rPr>
              <a:t> II</a:t>
            </a:r>
          </a:p>
          <a:p>
            <a:pPr algn="ctr"/>
            <a:r>
              <a:rPr lang="en-US" b="1" baseline="0" dirty="0">
                <a:solidFill>
                  <a:schemeClr val="bg1"/>
                </a:solidFill>
              </a:rPr>
              <a:t>#</a:t>
            </a:r>
            <a:r>
              <a:rPr lang="en-US" b="1" baseline="0" dirty="0" err="1">
                <a:solidFill>
                  <a:schemeClr val="bg1"/>
                </a:solidFill>
              </a:rPr>
              <a:t>MakeItYours</a:t>
            </a:r>
            <a:endParaRPr lang="en-US" b="1" dirty="0">
              <a:solidFill>
                <a:schemeClr val="bg1"/>
              </a:solidFill>
            </a:endParaRPr>
          </a:p>
        </p:txBody>
      </p:sp>
    </p:spTree>
    <p:extLst>
      <p:ext uri="{BB962C8B-B14F-4D97-AF65-F5344CB8AC3E}">
        <p14:creationId xmlns:p14="http://schemas.microsoft.com/office/powerpoint/2010/main" val="58050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971550"/>
            <a:ext cx="4038600" cy="30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71550"/>
            <a:ext cx="4038600" cy="30207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82B416-EFA3-44FD-837F-1BA9FE3D3C28}" type="datetimeFigureOut">
              <a:rPr lang="en-US" smtClean="0"/>
              <a:t>12/29/20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3AA1-A258-4B9C-A54C-763D46505097}" type="slidenum">
              <a:rPr lang="en-US" smtClean="0"/>
              <a:t>‹#›</a:t>
            </a:fld>
            <a:endParaRPr 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992297"/>
            <a:ext cx="9172575" cy="1178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2400" y="3992297"/>
            <a:ext cx="1486478" cy="1151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userDrawn="1"/>
        </p:nvSpPr>
        <p:spPr>
          <a:xfrm>
            <a:off x="6400800" y="4258353"/>
            <a:ext cx="1905000" cy="646331"/>
          </a:xfrm>
          <a:prstGeom prst="rect">
            <a:avLst/>
          </a:prstGeom>
          <a:noFill/>
        </p:spPr>
        <p:txBody>
          <a:bodyPr wrap="square" rtlCol="0">
            <a:spAutoFit/>
          </a:bodyPr>
          <a:lstStyle/>
          <a:p>
            <a:pPr algn="ctr"/>
            <a:r>
              <a:rPr lang="en-US" b="1" dirty="0">
                <a:solidFill>
                  <a:schemeClr val="bg1"/>
                </a:solidFill>
              </a:rPr>
              <a:t>DIVISION</a:t>
            </a:r>
            <a:r>
              <a:rPr lang="en-US" b="1" baseline="0" dirty="0">
                <a:solidFill>
                  <a:schemeClr val="bg1"/>
                </a:solidFill>
              </a:rPr>
              <a:t> II</a:t>
            </a:r>
          </a:p>
          <a:p>
            <a:pPr algn="ctr"/>
            <a:r>
              <a:rPr lang="en-US" b="1" baseline="0" dirty="0">
                <a:solidFill>
                  <a:schemeClr val="bg1"/>
                </a:solidFill>
              </a:rPr>
              <a:t>#</a:t>
            </a:r>
            <a:r>
              <a:rPr lang="en-US" b="1" baseline="0" dirty="0" err="1">
                <a:solidFill>
                  <a:schemeClr val="bg1"/>
                </a:solidFill>
              </a:rPr>
              <a:t>MakeItYours</a:t>
            </a:r>
            <a:endParaRPr lang="en-US" b="1" dirty="0">
              <a:solidFill>
                <a:schemeClr val="bg1"/>
              </a:solidFill>
            </a:endParaRPr>
          </a:p>
        </p:txBody>
      </p:sp>
      <p:sp>
        <p:nvSpPr>
          <p:cNvPr id="12" name="Rectangle 11"/>
          <p:cNvSpPr/>
          <p:nvPr userDrawn="1"/>
        </p:nvSpPr>
        <p:spPr>
          <a:xfrm>
            <a:off x="304800" y="895350"/>
            <a:ext cx="4267200" cy="297180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572000" y="895350"/>
            <a:ext cx="4267200" cy="297180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806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82B416-EFA3-44FD-837F-1BA9FE3D3C28}" type="datetimeFigureOut">
              <a:rPr lang="en-US" smtClean="0"/>
              <a:t>12/29/20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363AA1-A258-4B9C-A54C-763D46505097}" type="slidenum">
              <a:rPr lang="en-US" smtClean="0"/>
              <a:t>‹#›</a:t>
            </a:fld>
            <a:endParaRPr lang="en-US"/>
          </a:p>
        </p:txBody>
      </p:sp>
    </p:spTree>
    <p:extLst>
      <p:ext uri="{BB962C8B-B14F-4D97-AF65-F5344CB8AC3E}">
        <p14:creationId xmlns:p14="http://schemas.microsoft.com/office/powerpoint/2010/main" val="407658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2B416-EFA3-44FD-837F-1BA9FE3D3C28}" type="datetimeFigureOut">
              <a:rPr lang="en-US" smtClean="0"/>
              <a:t>12/29/20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363AA1-A258-4B9C-A54C-763D46505097}" type="slidenum">
              <a:rPr lang="en-US" smtClean="0"/>
              <a:t>‹#›</a:t>
            </a:fld>
            <a:endParaRPr lang="en-US"/>
          </a:p>
        </p:txBody>
      </p:sp>
    </p:spTree>
    <p:extLst>
      <p:ext uri="{BB962C8B-B14F-4D97-AF65-F5344CB8AC3E}">
        <p14:creationId xmlns:p14="http://schemas.microsoft.com/office/powerpoint/2010/main" val="136948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82B416-EFA3-44FD-837F-1BA9FE3D3C28}" type="datetimeFigureOut">
              <a:rPr lang="en-US" smtClean="0"/>
              <a:t>12/29/20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363AA1-A258-4B9C-A54C-763D46505097}" type="slidenum">
              <a:rPr lang="en-US" smtClean="0"/>
              <a:t>‹#›</a:t>
            </a:fld>
            <a:endParaRPr lang="en-US"/>
          </a:p>
        </p:txBody>
      </p:sp>
    </p:spTree>
    <p:extLst>
      <p:ext uri="{BB962C8B-B14F-4D97-AF65-F5344CB8AC3E}">
        <p14:creationId xmlns:p14="http://schemas.microsoft.com/office/powerpoint/2010/main" val="10603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82B416-EFA3-44FD-837F-1BA9FE3D3C28}" type="datetimeFigureOut">
              <a:rPr lang="en-US" smtClean="0"/>
              <a:t>12/29/20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8363AA1-A258-4B9C-A54C-763D46505097}" type="slidenum">
              <a:rPr lang="en-US" smtClean="0"/>
              <a:t>‹#›</a:t>
            </a:fld>
            <a:endParaRPr lang="en-US"/>
          </a:p>
        </p:txBody>
      </p:sp>
    </p:spTree>
    <p:extLst>
      <p:ext uri="{BB962C8B-B14F-4D97-AF65-F5344CB8AC3E}">
        <p14:creationId xmlns:p14="http://schemas.microsoft.com/office/powerpoint/2010/main" val="1475108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61" r:id="rId5"/>
    <p:sldLayoutId id="2147483662"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caa.org/governance/division-ii-strategic-pla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50"/>
            <a:ext cx="7772400" cy="1102519"/>
          </a:xfrm>
        </p:spPr>
        <p:txBody>
          <a:bodyPr/>
          <a:lstStyle/>
          <a:p>
            <a:r>
              <a:rPr lang="en-US" dirty="0">
                <a:solidFill>
                  <a:schemeClr val="bg1"/>
                </a:solidFill>
              </a:rPr>
              <a:t>2015-21 Division II Strategic Plan</a:t>
            </a:r>
          </a:p>
        </p:txBody>
      </p:sp>
      <p:sp>
        <p:nvSpPr>
          <p:cNvPr id="3" name="Subtitle 2"/>
          <p:cNvSpPr>
            <a:spLocks noGrp="1"/>
          </p:cNvSpPr>
          <p:nvPr>
            <p:ph type="subTitle" idx="4294967295"/>
          </p:nvPr>
        </p:nvSpPr>
        <p:spPr>
          <a:xfrm>
            <a:off x="1219200" y="4341247"/>
            <a:ext cx="6781800" cy="838200"/>
          </a:xfrm>
        </p:spPr>
        <p:txBody>
          <a:bodyPr>
            <a:normAutofit fontScale="92500"/>
          </a:bodyPr>
          <a:lstStyle/>
          <a:p>
            <a:pPr marL="0" indent="0" algn="ctr">
              <a:buNone/>
            </a:pPr>
            <a:r>
              <a:rPr lang="en-US" dirty="0">
                <a:solidFill>
                  <a:srgbClr val="FFFFFF"/>
                </a:solidFill>
              </a:rPr>
              <a:t>Template for Institutional/Conference Use</a:t>
            </a:r>
          </a:p>
        </p:txBody>
      </p:sp>
    </p:spTree>
    <p:extLst>
      <p:ext uri="{BB962C8B-B14F-4D97-AF65-F5344CB8AC3E}">
        <p14:creationId xmlns:p14="http://schemas.microsoft.com/office/powerpoint/2010/main" val="199547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Make-A-Wish</a:t>
            </a:r>
          </a:p>
        </p:txBody>
      </p:sp>
      <p:sp>
        <p:nvSpPr>
          <p:cNvPr id="3" name="Content Placeholder 2"/>
          <p:cNvSpPr>
            <a:spLocks noGrp="1"/>
          </p:cNvSpPr>
          <p:nvPr>
            <p:ph sz="half" idx="1"/>
          </p:nvPr>
        </p:nvSpPr>
        <p:spPr/>
        <p:txBody>
          <a:bodyPr>
            <a:normAutofit fontScale="70000" lnSpcReduction="20000"/>
          </a:bodyPr>
          <a:lstStyle/>
          <a:p>
            <a:pPr marL="0" indent="0" algn="ctr">
              <a:buNone/>
            </a:pPr>
            <a:r>
              <a:rPr lang="en-US" b="1" u="sng" dirty="0"/>
              <a:t>Division II</a:t>
            </a:r>
          </a:p>
          <a:p>
            <a:r>
              <a:rPr lang="en-US" dirty="0"/>
              <a:t>Since the Division II SAAC established the partnership in 2003, the division has raised more than $6 million for the nonprofit organization.</a:t>
            </a:r>
          </a:p>
          <a:p>
            <a:r>
              <a:rPr lang="en-US" dirty="0"/>
              <a:t>Those funds have been used to grant wishes to hundreds of kids across the country with life-threatening medical conditions.</a:t>
            </a:r>
          </a:p>
        </p:txBody>
      </p:sp>
      <p:sp>
        <p:nvSpPr>
          <p:cNvPr id="4" name="Content Placeholder 3"/>
          <p:cNvSpPr>
            <a:spLocks noGrp="1"/>
          </p:cNvSpPr>
          <p:nvPr>
            <p:ph sz="half" idx="2"/>
          </p:nvPr>
        </p:nvSpPr>
        <p:spPr/>
        <p:txBody>
          <a:bodyPr>
            <a:normAutofit fontScale="70000" lnSpcReduction="20000"/>
          </a:bodyPr>
          <a:lstStyle/>
          <a:p>
            <a:pPr marL="0" indent="0" algn="ctr">
              <a:buNone/>
            </a:pPr>
            <a:r>
              <a:rPr lang="en-US" b="1" u="sng" dirty="0"/>
              <a:t>Institution/Conference</a:t>
            </a:r>
          </a:p>
          <a:p>
            <a:r>
              <a:rPr lang="en-US" dirty="0"/>
              <a:t>Tout your own Make-A-Wish totals, or note other charitable engagement efforts your student-athletes have undertaken.</a:t>
            </a:r>
          </a:p>
        </p:txBody>
      </p:sp>
    </p:spTree>
    <p:extLst>
      <p:ext uri="{BB962C8B-B14F-4D97-AF65-F5344CB8AC3E}">
        <p14:creationId xmlns:p14="http://schemas.microsoft.com/office/powerpoint/2010/main" val="51785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Health and Wellness</a:t>
            </a:r>
          </a:p>
        </p:txBody>
      </p:sp>
      <p:sp>
        <p:nvSpPr>
          <p:cNvPr id="3" name="Content Placeholder 2"/>
          <p:cNvSpPr>
            <a:spLocks noGrp="1"/>
          </p:cNvSpPr>
          <p:nvPr>
            <p:ph sz="half" idx="1"/>
          </p:nvPr>
        </p:nvSpPr>
        <p:spPr/>
        <p:txBody>
          <a:bodyPr>
            <a:normAutofit fontScale="77500" lnSpcReduction="20000"/>
          </a:bodyPr>
          <a:lstStyle/>
          <a:p>
            <a:pPr marL="0" indent="0" algn="ctr">
              <a:buNone/>
            </a:pPr>
            <a:r>
              <a:rPr lang="en-US" b="1" u="sng" dirty="0"/>
              <a:t>Division II</a:t>
            </a:r>
          </a:p>
          <a:p>
            <a:r>
              <a:rPr lang="en-US" dirty="0"/>
              <a:t>FAR Advocacy (new best practices for FARs to champion student-athlete mental health and wellness).</a:t>
            </a:r>
          </a:p>
          <a:p>
            <a:r>
              <a:rPr lang="en-US" dirty="0"/>
              <a:t>Independent Medical Care (2017 Convention proposal increased the decision-making authority for medical personnel on campus). </a:t>
            </a:r>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b="1" u="sng" dirty="0"/>
              <a:t>Institution/Conference</a:t>
            </a:r>
          </a:p>
          <a:p>
            <a:r>
              <a:rPr lang="en-US" dirty="0"/>
              <a:t>List your own programs/initiatives that help protect/enhance student-athlete health and wellness.</a:t>
            </a:r>
          </a:p>
        </p:txBody>
      </p:sp>
    </p:spTree>
    <p:extLst>
      <p:ext uri="{BB962C8B-B14F-4D97-AF65-F5344CB8AC3E}">
        <p14:creationId xmlns:p14="http://schemas.microsoft.com/office/powerpoint/2010/main" val="171473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normAutofit fontScale="90000"/>
          </a:bodyPr>
          <a:lstStyle/>
          <a:p>
            <a:r>
              <a:rPr lang="en-US" b="1" dirty="0"/>
              <a:t>Strategic-Positioning Outcome Area No. 2:  Athletics Operations and Compliance</a:t>
            </a:r>
            <a:r>
              <a:rPr lang="en-US" dirty="0"/>
              <a:t> </a:t>
            </a:r>
          </a:p>
        </p:txBody>
      </p:sp>
      <p:sp>
        <p:nvSpPr>
          <p:cNvPr id="3" name="Content Placeholder 2"/>
          <p:cNvSpPr>
            <a:spLocks noGrp="1"/>
          </p:cNvSpPr>
          <p:nvPr>
            <p:ph idx="1"/>
          </p:nvPr>
        </p:nvSpPr>
        <p:spPr>
          <a:xfrm>
            <a:off x="457200" y="1581150"/>
            <a:ext cx="8229600" cy="2209800"/>
          </a:xfrm>
        </p:spPr>
        <p:txBody>
          <a:bodyPr/>
          <a:lstStyle/>
          <a:p>
            <a:r>
              <a:rPr lang="en-US" b="1" dirty="0"/>
              <a:t>Primary goals</a:t>
            </a:r>
            <a:r>
              <a:rPr lang="en-US" dirty="0"/>
              <a:t>: Help Division II institutions and conferences create engaged and high-functioning athletics operations and compliance programs.</a:t>
            </a:r>
          </a:p>
        </p:txBody>
      </p:sp>
    </p:spTree>
    <p:extLst>
      <p:ext uri="{BB962C8B-B14F-4D97-AF65-F5344CB8AC3E}">
        <p14:creationId xmlns:p14="http://schemas.microsoft.com/office/powerpoint/2010/main" val="275591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Athletics Operations</a:t>
            </a:r>
          </a:p>
        </p:txBody>
      </p:sp>
      <p:sp>
        <p:nvSpPr>
          <p:cNvPr id="3" name="Content Placeholder 2"/>
          <p:cNvSpPr>
            <a:spLocks noGrp="1"/>
          </p:cNvSpPr>
          <p:nvPr>
            <p:ph sz="half" idx="1"/>
          </p:nvPr>
        </p:nvSpPr>
        <p:spPr/>
        <p:txBody>
          <a:bodyPr>
            <a:normAutofit fontScale="85000" lnSpcReduction="10000"/>
          </a:bodyPr>
          <a:lstStyle/>
          <a:p>
            <a:pPr marL="0" indent="0" algn="ctr">
              <a:buNone/>
            </a:pPr>
            <a:r>
              <a:rPr lang="en-US" b="1" u="sng" dirty="0"/>
              <a:t>Division II</a:t>
            </a:r>
          </a:p>
          <a:p>
            <a:r>
              <a:rPr lang="en-US" dirty="0"/>
              <a:t>Convention/Governance Structure (presidents have the ultimate authority to oversee athletics).</a:t>
            </a:r>
          </a:p>
          <a:p>
            <a:r>
              <a:rPr lang="en-US" dirty="0"/>
              <a:t>FAR involvement (Division II conducts annual FAR Leadership Institutes). </a:t>
            </a:r>
          </a:p>
          <a:p>
            <a:endParaRPr lang="en-US" dirty="0"/>
          </a:p>
        </p:txBody>
      </p:sp>
      <p:sp>
        <p:nvSpPr>
          <p:cNvPr id="4" name="Content Placeholder 3"/>
          <p:cNvSpPr>
            <a:spLocks noGrp="1"/>
          </p:cNvSpPr>
          <p:nvPr>
            <p:ph sz="half" idx="2"/>
          </p:nvPr>
        </p:nvSpPr>
        <p:spPr/>
        <p:txBody>
          <a:bodyPr>
            <a:normAutofit fontScale="85000" lnSpcReduction="10000"/>
          </a:bodyPr>
          <a:lstStyle/>
          <a:p>
            <a:pPr marL="0" indent="0" algn="ctr">
              <a:buNone/>
            </a:pPr>
            <a:r>
              <a:rPr lang="en-US" b="1" u="sng" dirty="0"/>
              <a:t>Institution/Conference</a:t>
            </a:r>
          </a:p>
          <a:p>
            <a:r>
              <a:rPr lang="en-US" dirty="0"/>
              <a:t>List your representatives on DII governance and sport committees</a:t>
            </a:r>
          </a:p>
          <a:p>
            <a:r>
              <a:rPr lang="en-US" dirty="0"/>
              <a:t>Note how your FAR helps support your athletics program.</a:t>
            </a:r>
          </a:p>
        </p:txBody>
      </p:sp>
    </p:spTree>
    <p:extLst>
      <p:ext uri="{BB962C8B-B14F-4D97-AF65-F5344CB8AC3E}">
        <p14:creationId xmlns:p14="http://schemas.microsoft.com/office/powerpoint/2010/main" val="291614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Compliance Operations</a:t>
            </a:r>
          </a:p>
        </p:txBody>
      </p:sp>
      <p:sp>
        <p:nvSpPr>
          <p:cNvPr id="3" name="Content Placeholder 2"/>
          <p:cNvSpPr>
            <a:spLocks noGrp="1"/>
          </p:cNvSpPr>
          <p:nvPr>
            <p:ph sz="half" idx="1"/>
          </p:nvPr>
        </p:nvSpPr>
        <p:spPr/>
        <p:txBody>
          <a:bodyPr>
            <a:normAutofit fontScale="62500" lnSpcReduction="20000"/>
          </a:bodyPr>
          <a:lstStyle/>
          <a:p>
            <a:pPr marL="0" indent="0" algn="ctr">
              <a:buNone/>
            </a:pPr>
            <a:r>
              <a:rPr lang="en-US" b="1" u="sng" dirty="0"/>
              <a:t>Division II</a:t>
            </a:r>
          </a:p>
          <a:p>
            <a:r>
              <a:rPr lang="en-US" dirty="0"/>
              <a:t>Division II University (new online educational platform for coaches and other stakeholders).</a:t>
            </a:r>
          </a:p>
          <a:p>
            <a:r>
              <a:rPr lang="en-US" dirty="0"/>
              <a:t>Coaches Connection (uses former coaches to help strengthen link between coaches associations and national office).</a:t>
            </a:r>
          </a:p>
          <a:p>
            <a:r>
              <a:rPr lang="en-US" dirty="0"/>
              <a:t>Regional Compliance Seminars (annual education for members).</a:t>
            </a:r>
          </a:p>
          <a:p>
            <a:r>
              <a:rPr lang="en-US" dirty="0"/>
              <a:t>Online Education Resource Center (new collection on </a:t>
            </a:r>
            <a:r>
              <a:rPr lang="en-US" dirty="0" err="1"/>
              <a:t>NCAA.org</a:t>
            </a:r>
            <a:r>
              <a:rPr lang="en-US" dirty="0"/>
              <a:t>). </a:t>
            </a:r>
          </a:p>
        </p:txBody>
      </p:sp>
      <p:sp>
        <p:nvSpPr>
          <p:cNvPr id="4" name="Content Placeholder 3"/>
          <p:cNvSpPr>
            <a:spLocks noGrp="1"/>
          </p:cNvSpPr>
          <p:nvPr>
            <p:ph sz="half" idx="2"/>
          </p:nvPr>
        </p:nvSpPr>
        <p:spPr/>
        <p:txBody>
          <a:bodyPr>
            <a:normAutofit fontScale="62500" lnSpcReduction="20000"/>
          </a:bodyPr>
          <a:lstStyle/>
          <a:p>
            <a:pPr marL="0" indent="0" algn="ctr">
              <a:buNone/>
            </a:pPr>
            <a:r>
              <a:rPr lang="en-US" b="1" u="sng" dirty="0"/>
              <a:t>Institution/Conference</a:t>
            </a:r>
          </a:p>
          <a:p>
            <a:r>
              <a:rPr lang="en-US" dirty="0"/>
              <a:t>Tout your interaction with these programs, or note other initiatives you’ve implemented to assist your compliance operations.</a:t>
            </a:r>
          </a:p>
        </p:txBody>
      </p:sp>
    </p:spTree>
    <p:extLst>
      <p:ext uri="{BB962C8B-B14F-4D97-AF65-F5344CB8AC3E}">
        <p14:creationId xmlns:p14="http://schemas.microsoft.com/office/powerpoint/2010/main" val="3103355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fontScale="90000"/>
          </a:bodyPr>
          <a:lstStyle/>
          <a:p>
            <a:r>
              <a:rPr lang="en-US" b="1" dirty="0"/>
              <a:t>Strategic-Positioning Outcome Area No. 3:  Diversity and Inclusion</a:t>
            </a:r>
            <a:r>
              <a:rPr lang="en-US" dirty="0"/>
              <a:t> </a:t>
            </a:r>
          </a:p>
        </p:txBody>
      </p:sp>
      <p:sp>
        <p:nvSpPr>
          <p:cNvPr id="3" name="Content Placeholder 2"/>
          <p:cNvSpPr>
            <a:spLocks noGrp="1"/>
          </p:cNvSpPr>
          <p:nvPr>
            <p:ph idx="1"/>
          </p:nvPr>
        </p:nvSpPr>
        <p:spPr>
          <a:xfrm>
            <a:off x="457200" y="1428750"/>
            <a:ext cx="8229600" cy="2555356"/>
          </a:xfrm>
        </p:spPr>
        <p:txBody>
          <a:bodyPr/>
          <a:lstStyle/>
          <a:p>
            <a:r>
              <a:rPr lang="en-US" b="1" dirty="0"/>
              <a:t>Primary goals</a:t>
            </a:r>
            <a:r>
              <a:rPr lang="en-US" dirty="0"/>
              <a:t>: Promote diverse and inclusive environments within all levels of intercollegiate athletics. </a:t>
            </a:r>
          </a:p>
          <a:p>
            <a:pPr marL="0" indent="0">
              <a:buNone/>
            </a:pPr>
            <a:endParaRPr lang="en-US" dirty="0"/>
          </a:p>
        </p:txBody>
      </p:sp>
    </p:spTree>
    <p:extLst>
      <p:ext uri="{BB962C8B-B14F-4D97-AF65-F5344CB8AC3E}">
        <p14:creationId xmlns:p14="http://schemas.microsoft.com/office/powerpoint/2010/main" val="398768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Create Diverse and Inclusive Environments</a:t>
            </a:r>
          </a:p>
        </p:txBody>
      </p:sp>
      <p:sp>
        <p:nvSpPr>
          <p:cNvPr id="3" name="Content Placeholder 2"/>
          <p:cNvSpPr>
            <a:spLocks noGrp="1"/>
          </p:cNvSpPr>
          <p:nvPr>
            <p:ph sz="half" idx="1"/>
          </p:nvPr>
        </p:nvSpPr>
        <p:spPr>
          <a:xfrm>
            <a:off x="457200" y="971551"/>
            <a:ext cx="4038600" cy="2895600"/>
          </a:xfrm>
        </p:spPr>
        <p:txBody>
          <a:bodyPr>
            <a:normAutofit fontScale="70000" lnSpcReduction="20000"/>
          </a:bodyPr>
          <a:lstStyle/>
          <a:p>
            <a:pPr marL="0" indent="0" algn="ctr">
              <a:buNone/>
            </a:pPr>
            <a:r>
              <a:rPr lang="en-US" b="1" u="sng" dirty="0"/>
              <a:t>Division II</a:t>
            </a:r>
          </a:p>
          <a:p>
            <a:r>
              <a:rPr lang="en-US" dirty="0"/>
              <a:t>Presidential Pledge (new commitment to promoting diversity and gender equity in athletics).</a:t>
            </a:r>
          </a:p>
          <a:p>
            <a:r>
              <a:rPr lang="en-US" dirty="0"/>
              <a:t>Inclusion Forum/Leadership Institutes (annual NCAA programs to support inclusion).</a:t>
            </a:r>
          </a:p>
          <a:p>
            <a:r>
              <a:rPr lang="en-US" dirty="0"/>
              <a:t>Diversity Grants (for administrators and coaches). </a:t>
            </a:r>
          </a:p>
        </p:txBody>
      </p:sp>
      <p:sp>
        <p:nvSpPr>
          <p:cNvPr id="4" name="Content Placeholder 3"/>
          <p:cNvSpPr>
            <a:spLocks noGrp="1"/>
          </p:cNvSpPr>
          <p:nvPr>
            <p:ph sz="half" idx="2"/>
          </p:nvPr>
        </p:nvSpPr>
        <p:spPr/>
        <p:txBody>
          <a:bodyPr>
            <a:normAutofit fontScale="70000" lnSpcReduction="20000"/>
          </a:bodyPr>
          <a:lstStyle/>
          <a:p>
            <a:pPr marL="0" indent="0" algn="ctr">
              <a:buNone/>
            </a:pPr>
            <a:r>
              <a:rPr lang="en-US" b="1" u="sng" dirty="0"/>
              <a:t>Institution/Conference</a:t>
            </a:r>
          </a:p>
          <a:p>
            <a:r>
              <a:rPr lang="en-US" dirty="0"/>
              <a:t>Has your president/chancellor signed the pledge? </a:t>
            </a:r>
          </a:p>
          <a:p>
            <a:r>
              <a:rPr lang="en-US" dirty="0"/>
              <a:t>Note members who have attended the Inclusion Forum, and note positions you’ve created through grants, if applicable.</a:t>
            </a:r>
          </a:p>
        </p:txBody>
      </p:sp>
    </p:spTree>
    <p:extLst>
      <p:ext uri="{BB962C8B-B14F-4D97-AF65-F5344CB8AC3E}">
        <p14:creationId xmlns:p14="http://schemas.microsoft.com/office/powerpoint/2010/main" val="316280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Strategic-Positioning Outcome Area No. 4:  Game Day and Championships</a:t>
            </a:r>
            <a:r>
              <a:rPr lang="en-US" dirty="0"/>
              <a:t> </a:t>
            </a:r>
          </a:p>
        </p:txBody>
      </p:sp>
      <p:sp>
        <p:nvSpPr>
          <p:cNvPr id="3" name="Content Placeholder 2"/>
          <p:cNvSpPr>
            <a:spLocks noGrp="1"/>
          </p:cNvSpPr>
          <p:nvPr>
            <p:ph idx="1"/>
          </p:nvPr>
        </p:nvSpPr>
        <p:spPr>
          <a:xfrm>
            <a:off x="457200" y="1428750"/>
            <a:ext cx="8229600" cy="2555356"/>
          </a:xfrm>
        </p:spPr>
        <p:txBody>
          <a:bodyPr/>
          <a:lstStyle/>
          <a:p>
            <a:r>
              <a:rPr lang="en-US" b="1" dirty="0"/>
              <a:t>Primary goals</a:t>
            </a:r>
            <a:r>
              <a:rPr lang="en-US" dirty="0"/>
              <a:t>: Enhance the game day and championships experience for Division II student-athletes. </a:t>
            </a:r>
          </a:p>
        </p:txBody>
      </p:sp>
    </p:spTree>
    <p:extLst>
      <p:ext uri="{BB962C8B-B14F-4D97-AF65-F5344CB8AC3E}">
        <p14:creationId xmlns:p14="http://schemas.microsoft.com/office/powerpoint/2010/main" val="388331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Game Day Experiences</a:t>
            </a:r>
          </a:p>
        </p:txBody>
      </p:sp>
      <p:sp>
        <p:nvSpPr>
          <p:cNvPr id="3" name="Content Placeholder 2"/>
          <p:cNvSpPr>
            <a:spLocks noGrp="1"/>
          </p:cNvSpPr>
          <p:nvPr>
            <p:ph sz="half" idx="1"/>
          </p:nvPr>
        </p:nvSpPr>
        <p:spPr/>
        <p:txBody>
          <a:bodyPr>
            <a:normAutofit fontScale="85000" lnSpcReduction="20000"/>
          </a:bodyPr>
          <a:lstStyle/>
          <a:p>
            <a:pPr marL="0" indent="0" algn="ctr">
              <a:buNone/>
            </a:pPr>
            <a:r>
              <a:rPr lang="en-US" b="1" u="sng" dirty="0"/>
              <a:t>Division II</a:t>
            </a:r>
          </a:p>
          <a:p>
            <a:r>
              <a:rPr lang="en-US" dirty="0"/>
              <a:t>Commitment to enhance game environment (lively, civil and entertaining).</a:t>
            </a:r>
          </a:p>
          <a:p>
            <a:r>
              <a:rPr lang="en-US" dirty="0"/>
              <a:t>Effort to bolster officiating processes and programs (register with </a:t>
            </a:r>
            <a:r>
              <a:rPr lang="en-US" dirty="0" err="1"/>
              <a:t>ArbiterSports</a:t>
            </a:r>
            <a:r>
              <a:rPr lang="en-US" dirty="0"/>
              <a:t>; training for conference coordinators, etc.).</a:t>
            </a:r>
          </a:p>
        </p:txBody>
      </p:sp>
      <p:sp>
        <p:nvSpPr>
          <p:cNvPr id="4" name="Content Placeholder 3"/>
          <p:cNvSpPr>
            <a:spLocks noGrp="1"/>
          </p:cNvSpPr>
          <p:nvPr>
            <p:ph sz="half" idx="2"/>
          </p:nvPr>
        </p:nvSpPr>
        <p:spPr/>
        <p:txBody>
          <a:bodyPr>
            <a:normAutofit fontScale="85000" lnSpcReduction="20000"/>
          </a:bodyPr>
          <a:lstStyle/>
          <a:p>
            <a:pPr marL="0" indent="0" algn="ctr">
              <a:buNone/>
            </a:pPr>
            <a:r>
              <a:rPr lang="en-US" b="1" u="sng" dirty="0"/>
              <a:t>Institution/Conference</a:t>
            </a:r>
          </a:p>
          <a:p>
            <a:r>
              <a:rPr lang="en-US" dirty="0"/>
              <a:t>Tout your own game environment efforts, as well as steps you’ve taken to improve officiating.</a:t>
            </a:r>
          </a:p>
        </p:txBody>
      </p:sp>
    </p:spTree>
    <p:extLst>
      <p:ext uri="{BB962C8B-B14F-4D97-AF65-F5344CB8AC3E}">
        <p14:creationId xmlns:p14="http://schemas.microsoft.com/office/powerpoint/2010/main" val="257681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Championships Experiences</a:t>
            </a:r>
          </a:p>
        </p:txBody>
      </p:sp>
      <p:sp>
        <p:nvSpPr>
          <p:cNvPr id="3" name="Content Placeholder 2"/>
          <p:cNvSpPr>
            <a:spLocks noGrp="1"/>
          </p:cNvSpPr>
          <p:nvPr>
            <p:ph sz="half" idx="1"/>
          </p:nvPr>
        </p:nvSpPr>
        <p:spPr/>
        <p:txBody>
          <a:bodyPr>
            <a:normAutofit fontScale="77500" lnSpcReduction="20000"/>
          </a:bodyPr>
          <a:lstStyle/>
          <a:p>
            <a:pPr marL="0" indent="0" algn="ctr">
              <a:buNone/>
            </a:pPr>
            <a:r>
              <a:rPr lang="en-US" b="1" u="sng" dirty="0"/>
              <a:t>Division II</a:t>
            </a:r>
          </a:p>
          <a:p>
            <a:r>
              <a:rPr lang="en-US" dirty="0"/>
              <a:t>25 annual championships.</a:t>
            </a:r>
          </a:p>
          <a:p>
            <a:r>
              <a:rPr lang="en-US" dirty="0"/>
              <a:t>National Championships Festivals (multiple championships at a single site).</a:t>
            </a:r>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b="1" u="sng" dirty="0"/>
              <a:t>Institution/Conference</a:t>
            </a:r>
          </a:p>
          <a:p>
            <a:r>
              <a:rPr lang="en-US" dirty="0"/>
              <a:t>Highlight postseason accomplishments either at the conference level for schools or national level for schools and conferences; also note participation in recent festivals, if applicable.</a:t>
            </a:r>
          </a:p>
          <a:p>
            <a:r>
              <a:rPr lang="en-US" dirty="0"/>
              <a:t>If you’ve hosted an NCAA championship, celebrate it!</a:t>
            </a:r>
          </a:p>
        </p:txBody>
      </p:sp>
    </p:spTree>
    <p:extLst>
      <p:ext uri="{BB962C8B-B14F-4D97-AF65-F5344CB8AC3E}">
        <p14:creationId xmlns:p14="http://schemas.microsoft.com/office/powerpoint/2010/main" val="165209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85750"/>
            <a:ext cx="4343400" cy="3200400"/>
          </a:xfrm>
        </p:spPr>
        <p:txBody>
          <a:bodyPr>
            <a:normAutofit lnSpcReduction="10000"/>
          </a:bodyPr>
          <a:lstStyle/>
          <a:p>
            <a:pPr marL="0" indent="0">
              <a:buNone/>
            </a:pPr>
            <a:r>
              <a:rPr lang="en-US" dirty="0"/>
              <a:t>In April 2015, the Division II Presidents Council formally approved a six-year strategic plan that builds upon the division’s unique attributes to help institutions and conferences promote themselves. </a:t>
            </a:r>
          </a:p>
        </p:txBody>
      </p:sp>
      <p:pic>
        <p:nvPicPr>
          <p:cNvPr id="4" name="Picture 3" descr="Screen Shot 2015-12-22 at 4.20.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09550"/>
            <a:ext cx="4262005" cy="3309321"/>
          </a:xfrm>
          <a:prstGeom prst="rect">
            <a:avLst/>
          </a:prstGeom>
        </p:spPr>
      </p:pic>
    </p:spTree>
    <p:extLst>
      <p:ext uri="{BB962C8B-B14F-4D97-AF65-F5344CB8AC3E}">
        <p14:creationId xmlns:p14="http://schemas.microsoft.com/office/powerpoint/2010/main" val="2364915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Strategic-Positioning Outcome Area No. 5:  Membership and Positioning Initiatives</a:t>
            </a:r>
            <a:r>
              <a:rPr lang="en-US" dirty="0"/>
              <a:t> </a:t>
            </a:r>
          </a:p>
        </p:txBody>
      </p:sp>
      <p:sp>
        <p:nvSpPr>
          <p:cNvPr id="3" name="Content Placeholder 2"/>
          <p:cNvSpPr>
            <a:spLocks noGrp="1"/>
          </p:cNvSpPr>
          <p:nvPr>
            <p:ph idx="1"/>
          </p:nvPr>
        </p:nvSpPr>
        <p:spPr/>
        <p:txBody>
          <a:bodyPr/>
          <a:lstStyle/>
          <a:p>
            <a:r>
              <a:rPr lang="en-US" b="1" dirty="0"/>
              <a:t>Primary goals</a:t>
            </a:r>
            <a:r>
              <a:rPr lang="en-US" dirty="0"/>
              <a:t>: Foster fiscal responsibility at the local, conference, regional and national levels, continue to develop member institutions and conferences that support the strategic position and philosophy of Division II, and enhance the public’s knowledge and appreciation of Division II.</a:t>
            </a:r>
          </a:p>
        </p:txBody>
      </p:sp>
    </p:spTree>
    <p:extLst>
      <p:ext uri="{BB962C8B-B14F-4D97-AF65-F5344CB8AC3E}">
        <p14:creationId xmlns:p14="http://schemas.microsoft.com/office/powerpoint/2010/main" val="319326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Make It Yours</a:t>
            </a:r>
          </a:p>
        </p:txBody>
      </p:sp>
      <p:sp>
        <p:nvSpPr>
          <p:cNvPr id="3" name="Content Placeholder 2"/>
          <p:cNvSpPr>
            <a:spLocks noGrp="1"/>
          </p:cNvSpPr>
          <p:nvPr>
            <p:ph sz="half" idx="1"/>
          </p:nvPr>
        </p:nvSpPr>
        <p:spPr>
          <a:xfrm>
            <a:off x="457200" y="971551"/>
            <a:ext cx="4038600" cy="2819400"/>
          </a:xfrm>
        </p:spPr>
        <p:txBody>
          <a:bodyPr>
            <a:normAutofit fontScale="77500" lnSpcReduction="20000"/>
          </a:bodyPr>
          <a:lstStyle/>
          <a:p>
            <a:pPr marL="0" indent="0" algn="ctr">
              <a:buNone/>
            </a:pPr>
            <a:r>
              <a:rPr lang="en-US" b="1" u="sng" dirty="0"/>
              <a:t>Division II</a:t>
            </a:r>
          </a:p>
          <a:p>
            <a:r>
              <a:rPr lang="en-US" sz="2600" dirty="0"/>
              <a:t>Distinguishing Characteristics/Attributes (new effort to explain Division II to multiple audiences).</a:t>
            </a:r>
          </a:p>
          <a:p>
            <a:r>
              <a:rPr lang="en-US" sz="2600" dirty="0"/>
              <a:t>Institutional Performance Program (new resource for Division II members).</a:t>
            </a:r>
          </a:p>
          <a:p>
            <a:r>
              <a:rPr lang="en-US" sz="2600" dirty="0"/>
              <a:t>Conference Grant Program (ties to specific goals/areas).</a:t>
            </a:r>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b="1" u="sng" dirty="0"/>
              <a:t>Institution/Conference</a:t>
            </a:r>
          </a:p>
          <a:p>
            <a:r>
              <a:rPr lang="en-US" sz="2600" dirty="0"/>
              <a:t>Have you identified the characteristics/attributes that set your institution/conference apart from your competitors? </a:t>
            </a:r>
          </a:p>
          <a:p>
            <a:r>
              <a:rPr lang="en-US" sz="2600" dirty="0"/>
              <a:t>How do you use the IPP to your advantage? </a:t>
            </a:r>
          </a:p>
          <a:p>
            <a:r>
              <a:rPr lang="en-US" sz="2600" dirty="0"/>
              <a:t>What benefits result from your conference grant dollars?</a:t>
            </a:r>
          </a:p>
        </p:txBody>
      </p:sp>
    </p:spTree>
    <p:extLst>
      <p:ext uri="{BB962C8B-B14F-4D97-AF65-F5344CB8AC3E}">
        <p14:creationId xmlns:p14="http://schemas.microsoft.com/office/powerpoint/2010/main" val="145223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Value of Athletics</a:t>
            </a:r>
          </a:p>
        </p:txBody>
      </p:sp>
      <p:sp>
        <p:nvSpPr>
          <p:cNvPr id="3" name="Content Placeholder 2"/>
          <p:cNvSpPr>
            <a:spLocks noGrp="1"/>
          </p:cNvSpPr>
          <p:nvPr>
            <p:ph sz="half" idx="1"/>
          </p:nvPr>
        </p:nvSpPr>
        <p:spPr/>
        <p:txBody>
          <a:bodyPr>
            <a:normAutofit fontScale="77500" lnSpcReduction="20000"/>
          </a:bodyPr>
          <a:lstStyle/>
          <a:p>
            <a:pPr marL="0" indent="0" algn="ctr">
              <a:buNone/>
            </a:pPr>
            <a:r>
              <a:rPr lang="en-US" b="1" u="sng" dirty="0"/>
              <a:t>Division II</a:t>
            </a:r>
          </a:p>
          <a:p>
            <a:r>
              <a:rPr lang="en-US" dirty="0"/>
              <a:t>Promote unique attributes such as the partial scholarship model to point out the value of athletics to institutions.</a:t>
            </a:r>
          </a:p>
          <a:p>
            <a:r>
              <a:rPr lang="en-US" dirty="0"/>
              <a:t>Continue to garner testimonials from student-athletes who succeed within the Make It Yours platform.</a:t>
            </a:r>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b="1" u="sng" dirty="0"/>
              <a:t>Institution/Conference</a:t>
            </a:r>
          </a:p>
          <a:p>
            <a:r>
              <a:rPr lang="en-US" dirty="0"/>
              <a:t>Tout student-athletes who have a story to tell under the “Make It Yours” theme.</a:t>
            </a:r>
          </a:p>
          <a:p>
            <a:r>
              <a:rPr lang="en-US" dirty="0"/>
              <a:t>Note recent alumni who have benefited from their participation in athletics to make a difference beyond the </a:t>
            </a:r>
            <a:r>
              <a:rPr lang="en-US"/>
              <a:t>playing field.</a:t>
            </a:r>
            <a:endParaRPr lang="en-US" dirty="0"/>
          </a:p>
        </p:txBody>
      </p:sp>
    </p:spTree>
    <p:extLst>
      <p:ext uri="{BB962C8B-B14F-4D97-AF65-F5344CB8AC3E}">
        <p14:creationId xmlns:p14="http://schemas.microsoft.com/office/powerpoint/2010/main" val="356433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85750"/>
            <a:ext cx="4343400" cy="3200400"/>
          </a:xfrm>
        </p:spPr>
        <p:txBody>
          <a:bodyPr>
            <a:normAutofit fontScale="70000" lnSpcReduction="20000"/>
          </a:bodyPr>
          <a:lstStyle/>
          <a:p>
            <a:pPr marL="0" indent="0">
              <a:buNone/>
            </a:pPr>
            <a:r>
              <a:rPr lang="en-US" dirty="0"/>
              <a:t>In 2020, the Council agreed to extend the plan through 2023 to align with the next Division II Membership Census and the beginning of the next phase of the NCAA’s broadcast agreement. </a:t>
            </a:r>
          </a:p>
          <a:p>
            <a:pPr marL="0" indent="0">
              <a:buNone/>
            </a:pPr>
            <a:r>
              <a:rPr lang="en-US" dirty="0"/>
              <a:t>In the interim, the division published an addendum to summarize accomplishments to date (the addendum is available at </a:t>
            </a:r>
            <a:r>
              <a:rPr lang="en-US" dirty="0">
                <a:hlinkClick r:id="rId2"/>
              </a:rPr>
              <a:t>http://www.ncaa.org/governance/division-ii-strategic-plan</a:t>
            </a:r>
            <a:r>
              <a:rPr lang="en-US" dirty="0"/>
              <a:t>). </a:t>
            </a:r>
          </a:p>
        </p:txBody>
      </p:sp>
      <p:pic>
        <p:nvPicPr>
          <p:cNvPr id="6" name="Picture 5">
            <a:extLst>
              <a:ext uri="{FF2B5EF4-FFF2-40B4-BE49-F238E27FC236}">
                <a16:creationId xmlns:a16="http://schemas.microsoft.com/office/drawing/2014/main" id="{C81D4B97-FE3F-944B-8361-E0980E7D5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398" y="208466"/>
            <a:ext cx="4343401" cy="3330972"/>
          </a:xfrm>
          <a:prstGeom prst="rect">
            <a:avLst/>
          </a:prstGeom>
        </p:spPr>
      </p:pic>
    </p:spTree>
    <p:extLst>
      <p:ext uri="{BB962C8B-B14F-4D97-AF65-F5344CB8AC3E}">
        <p14:creationId xmlns:p14="http://schemas.microsoft.com/office/powerpoint/2010/main" val="178269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3429000"/>
          </a:xfrm>
        </p:spPr>
        <p:txBody>
          <a:bodyPr>
            <a:normAutofit/>
          </a:bodyPr>
          <a:lstStyle/>
          <a:p>
            <a:pPr marL="0" indent="0">
              <a:buNone/>
            </a:pPr>
            <a:r>
              <a:rPr lang="en-US" dirty="0"/>
              <a:t>The plan includes five Strategic Positioning Outcome Areas to address in the coming years:</a:t>
            </a:r>
          </a:p>
          <a:p>
            <a:pPr lvl="0"/>
            <a:r>
              <a:rPr lang="en-US" sz="2200" b="1" dirty="0">
                <a:solidFill>
                  <a:srgbClr val="256CD5"/>
                </a:solidFill>
              </a:rPr>
              <a:t>Academics and Life Skills</a:t>
            </a:r>
          </a:p>
          <a:p>
            <a:pPr lvl="0"/>
            <a:r>
              <a:rPr lang="en-US" sz="2200" b="1" dirty="0">
                <a:solidFill>
                  <a:srgbClr val="256CD5"/>
                </a:solidFill>
              </a:rPr>
              <a:t>Athletics Operations and Compliance</a:t>
            </a:r>
          </a:p>
          <a:p>
            <a:pPr lvl="0"/>
            <a:r>
              <a:rPr lang="en-US" sz="2200" b="1" dirty="0">
                <a:solidFill>
                  <a:srgbClr val="256CD5"/>
                </a:solidFill>
              </a:rPr>
              <a:t>Diversity and Inclusion</a:t>
            </a:r>
          </a:p>
          <a:p>
            <a:pPr lvl="0"/>
            <a:r>
              <a:rPr lang="en-US" sz="2200" b="1" dirty="0">
                <a:solidFill>
                  <a:srgbClr val="256CD5"/>
                </a:solidFill>
              </a:rPr>
              <a:t>Game Day and Conference and National Championships</a:t>
            </a:r>
          </a:p>
          <a:p>
            <a:r>
              <a:rPr lang="en-US" sz="2200" b="1" dirty="0">
                <a:solidFill>
                  <a:srgbClr val="256CD5"/>
                </a:solidFill>
              </a:rPr>
              <a:t>Membership and Positioning Initiatives </a:t>
            </a:r>
          </a:p>
        </p:txBody>
      </p:sp>
    </p:spTree>
    <p:extLst>
      <p:ext uri="{BB962C8B-B14F-4D97-AF65-F5344CB8AC3E}">
        <p14:creationId xmlns:p14="http://schemas.microsoft.com/office/powerpoint/2010/main" val="109889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Strategic-Positioning Outcome Area No. 1:  Academics and Life Skills</a:t>
            </a:r>
            <a:r>
              <a:rPr lang="en-US" dirty="0"/>
              <a:t> </a:t>
            </a:r>
          </a:p>
        </p:txBody>
      </p:sp>
      <p:sp>
        <p:nvSpPr>
          <p:cNvPr id="3" name="Content Placeholder 2"/>
          <p:cNvSpPr>
            <a:spLocks noGrp="1"/>
          </p:cNvSpPr>
          <p:nvPr>
            <p:ph idx="1"/>
          </p:nvPr>
        </p:nvSpPr>
        <p:spPr>
          <a:xfrm>
            <a:off x="457200" y="1352550"/>
            <a:ext cx="8229600" cy="2631556"/>
          </a:xfrm>
        </p:spPr>
        <p:txBody>
          <a:bodyPr/>
          <a:lstStyle/>
          <a:p>
            <a:r>
              <a:rPr lang="en-US" b="1" dirty="0"/>
              <a:t>Primary goals</a:t>
            </a:r>
            <a:r>
              <a:rPr lang="en-US" dirty="0"/>
              <a:t>: Produce student-athletes who graduate, who exhibit leadership, who engage with their communities, and who have acquired the skills they need to maintain healthy and productive lifestyles.</a:t>
            </a:r>
          </a:p>
          <a:p>
            <a:endParaRPr lang="en-US" dirty="0"/>
          </a:p>
        </p:txBody>
      </p:sp>
    </p:spTree>
    <p:extLst>
      <p:ext uri="{BB962C8B-B14F-4D97-AF65-F5344CB8AC3E}">
        <p14:creationId xmlns:p14="http://schemas.microsoft.com/office/powerpoint/2010/main" val="3875978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Graduation Rates/ASR</a:t>
            </a:r>
          </a:p>
        </p:txBody>
      </p:sp>
      <p:sp>
        <p:nvSpPr>
          <p:cNvPr id="3" name="Content Placeholder 2"/>
          <p:cNvSpPr>
            <a:spLocks noGrp="1"/>
          </p:cNvSpPr>
          <p:nvPr>
            <p:ph sz="half" idx="1"/>
          </p:nvPr>
        </p:nvSpPr>
        <p:spPr>
          <a:xfrm>
            <a:off x="381000" y="971550"/>
            <a:ext cx="4191000" cy="3020747"/>
          </a:xfrm>
        </p:spPr>
        <p:txBody>
          <a:bodyPr>
            <a:normAutofit fontScale="77500" lnSpcReduction="20000"/>
          </a:bodyPr>
          <a:lstStyle/>
          <a:p>
            <a:pPr marL="0" indent="0" algn="ctr">
              <a:buNone/>
            </a:pPr>
            <a:r>
              <a:rPr lang="en-US" b="1" u="sng" dirty="0"/>
              <a:t>Division II</a:t>
            </a:r>
          </a:p>
          <a:p>
            <a:pPr marL="0" indent="0">
              <a:buNone/>
            </a:pPr>
            <a:r>
              <a:rPr lang="en-US" dirty="0"/>
              <a:t>Federal Rate</a:t>
            </a:r>
          </a:p>
          <a:p>
            <a:r>
              <a:rPr lang="en-US" dirty="0"/>
              <a:t>Student-Athletes</a:t>
            </a:r>
          </a:p>
          <a:p>
            <a:pPr marL="0" indent="0">
              <a:buNone/>
              <a:tabLst>
                <a:tab pos="1482725" algn="l"/>
                <a:tab pos="2743200" algn="l"/>
              </a:tabLst>
            </a:pPr>
            <a:r>
              <a:rPr lang="en-US" sz="2300" dirty="0"/>
              <a:t>Overall 59%	Men 52%	Women 68%</a:t>
            </a:r>
          </a:p>
          <a:p>
            <a:r>
              <a:rPr lang="en-US" dirty="0"/>
              <a:t>Student Body</a:t>
            </a:r>
          </a:p>
          <a:p>
            <a:pPr marL="0" indent="0">
              <a:buNone/>
              <a:tabLst>
                <a:tab pos="1482725" algn="l"/>
                <a:tab pos="2743200" algn="l"/>
              </a:tabLst>
            </a:pPr>
            <a:r>
              <a:rPr lang="en-US" sz="2300" dirty="0"/>
              <a:t>Overall 51%	Men 46%	Women 54%</a:t>
            </a:r>
          </a:p>
          <a:p>
            <a:pPr marL="0" indent="0">
              <a:buNone/>
              <a:tabLst>
                <a:tab pos="1482725" algn="l"/>
                <a:tab pos="2743200" algn="l"/>
              </a:tabLst>
            </a:pPr>
            <a:endParaRPr lang="en-US" sz="2300" dirty="0"/>
          </a:p>
          <a:p>
            <a:pPr marL="0" indent="0">
              <a:buNone/>
            </a:pPr>
            <a:r>
              <a:rPr lang="en-US" dirty="0"/>
              <a:t>Student Athlete ASR</a:t>
            </a:r>
          </a:p>
          <a:p>
            <a:pPr marL="0" indent="0">
              <a:buNone/>
              <a:tabLst>
                <a:tab pos="1482725" algn="l"/>
                <a:tab pos="2743200" algn="l"/>
              </a:tabLst>
            </a:pPr>
            <a:r>
              <a:rPr lang="en-US" sz="2300" dirty="0"/>
              <a:t>Overall 74%	Men 66%	Women 87%</a:t>
            </a:r>
          </a:p>
        </p:txBody>
      </p:sp>
      <p:sp>
        <p:nvSpPr>
          <p:cNvPr id="5" name="Rectangle 4"/>
          <p:cNvSpPr/>
          <p:nvPr/>
        </p:nvSpPr>
        <p:spPr>
          <a:xfrm>
            <a:off x="304800" y="895350"/>
            <a:ext cx="4267200" cy="297180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a:spLocks noGrp="1"/>
          </p:cNvSpPr>
          <p:nvPr>
            <p:ph sz="half" idx="1"/>
          </p:nvPr>
        </p:nvSpPr>
        <p:spPr>
          <a:xfrm>
            <a:off x="4724400" y="971550"/>
            <a:ext cx="4191000" cy="3020747"/>
          </a:xfrm>
        </p:spPr>
        <p:txBody>
          <a:bodyPr>
            <a:normAutofit fontScale="77500" lnSpcReduction="20000"/>
          </a:bodyPr>
          <a:lstStyle/>
          <a:p>
            <a:pPr marL="0" indent="0" algn="ctr">
              <a:buNone/>
            </a:pPr>
            <a:r>
              <a:rPr lang="en-US" b="1" u="sng" dirty="0"/>
              <a:t>Institution/Conference</a:t>
            </a:r>
          </a:p>
          <a:p>
            <a:pPr marL="0" indent="0">
              <a:buNone/>
            </a:pPr>
            <a:r>
              <a:rPr lang="en-US" dirty="0"/>
              <a:t>Federal Rate</a:t>
            </a:r>
          </a:p>
          <a:p>
            <a:r>
              <a:rPr lang="en-US" dirty="0"/>
              <a:t>Student-Athletes</a:t>
            </a:r>
          </a:p>
          <a:p>
            <a:pPr marL="0" indent="0">
              <a:buNone/>
              <a:tabLst>
                <a:tab pos="1482725" algn="l"/>
                <a:tab pos="2743200" algn="l"/>
              </a:tabLst>
            </a:pPr>
            <a:r>
              <a:rPr lang="en-US" sz="2300" dirty="0"/>
              <a:t>Overall ?%	Men ?%	Women ?%</a:t>
            </a:r>
          </a:p>
          <a:p>
            <a:r>
              <a:rPr lang="en-US" dirty="0"/>
              <a:t>Student Body</a:t>
            </a:r>
          </a:p>
          <a:p>
            <a:pPr marL="0" indent="0">
              <a:buNone/>
              <a:tabLst>
                <a:tab pos="1482725" algn="l"/>
                <a:tab pos="2743200" algn="l"/>
              </a:tabLst>
            </a:pPr>
            <a:r>
              <a:rPr lang="en-US" sz="2300" dirty="0"/>
              <a:t>Overall ?%	Men ?%	Women ?%</a:t>
            </a:r>
          </a:p>
          <a:p>
            <a:pPr marL="0" indent="0">
              <a:buNone/>
              <a:tabLst>
                <a:tab pos="1482725" algn="l"/>
                <a:tab pos="2743200" algn="l"/>
              </a:tabLst>
            </a:pPr>
            <a:endParaRPr lang="en-US" sz="2300" dirty="0"/>
          </a:p>
          <a:p>
            <a:pPr marL="0" indent="0">
              <a:buNone/>
            </a:pPr>
            <a:r>
              <a:rPr lang="en-US" dirty="0"/>
              <a:t>Student Athlete ASR</a:t>
            </a:r>
          </a:p>
          <a:p>
            <a:pPr marL="0" indent="0">
              <a:buNone/>
              <a:tabLst>
                <a:tab pos="1482725" algn="l"/>
                <a:tab pos="2743200" algn="l"/>
              </a:tabLst>
            </a:pPr>
            <a:r>
              <a:rPr lang="en-US" sz="2300" dirty="0"/>
              <a:t>Overall ?%	Men ?%	Women ?%</a:t>
            </a:r>
          </a:p>
        </p:txBody>
      </p:sp>
      <p:sp>
        <p:nvSpPr>
          <p:cNvPr id="7" name="Rectangle 6"/>
          <p:cNvSpPr/>
          <p:nvPr/>
        </p:nvSpPr>
        <p:spPr>
          <a:xfrm>
            <a:off x="4648200" y="895350"/>
            <a:ext cx="4267200" cy="2971800"/>
          </a:xfrm>
          <a:prstGeom prst="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94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Academic Success</a:t>
            </a:r>
          </a:p>
        </p:txBody>
      </p:sp>
      <p:sp>
        <p:nvSpPr>
          <p:cNvPr id="3" name="Content Placeholder 2"/>
          <p:cNvSpPr>
            <a:spLocks noGrp="1"/>
          </p:cNvSpPr>
          <p:nvPr>
            <p:ph sz="half" idx="1"/>
          </p:nvPr>
        </p:nvSpPr>
        <p:spPr>
          <a:xfrm>
            <a:off x="457200" y="971551"/>
            <a:ext cx="4038600" cy="2895600"/>
          </a:xfrm>
        </p:spPr>
        <p:txBody>
          <a:bodyPr>
            <a:normAutofit fontScale="77500" lnSpcReduction="20000"/>
          </a:bodyPr>
          <a:lstStyle/>
          <a:p>
            <a:pPr marL="0" indent="0" algn="ctr">
              <a:buNone/>
            </a:pPr>
            <a:r>
              <a:rPr lang="en-US" b="1" u="sng" dirty="0"/>
              <a:t>Division II</a:t>
            </a:r>
          </a:p>
          <a:p>
            <a:r>
              <a:rPr lang="en-US" dirty="0"/>
              <a:t>Path-to-Graduation Toolkit (new resources online).</a:t>
            </a:r>
          </a:p>
          <a:p>
            <a:r>
              <a:rPr lang="en-US" dirty="0"/>
              <a:t>NCAA Postgraduate Scholarships.</a:t>
            </a:r>
          </a:p>
          <a:p>
            <a:r>
              <a:rPr lang="en-US" dirty="0"/>
              <a:t>Division II Degree-Completion Awards (additional funding allocated through Foundation for the Future).</a:t>
            </a:r>
          </a:p>
        </p:txBody>
      </p:sp>
      <p:sp>
        <p:nvSpPr>
          <p:cNvPr id="4" name="Content Placeholder 3"/>
          <p:cNvSpPr>
            <a:spLocks noGrp="1"/>
          </p:cNvSpPr>
          <p:nvPr>
            <p:ph sz="half" idx="2"/>
          </p:nvPr>
        </p:nvSpPr>
        <p:spPr>
          <a:xfrm>
            <a:off x="4648200" y="971550"/>
            <a:ext cx="4038600" cy="3048000"/>
          </a:xfrm>
        </p:spPr>
        <p:txBody>
          <a:bodyPr>
            <a:normAutofit fontScale="77500" lnSpcReduction="20000"/>
          </a:bodyPr>
          <a:lstStyle/>
          <a:p>
            <a:pPr marL="0" indent="0" algn="ctr">
              <a:buNone/>
            </a:pPr>
            <a:r>
              <a:rPr lang="en-US" b="1" u="sng" dirty="0"/>
              <a:t>Institution/Conference</a:t>
            </a:r>
          </a:p>
          <a:p>
            <a:r>
              <a:rPr lang="en-US" dirty="0"/>
              <a:t>Note use of toolkit and tout recipients of the NCAA awards, or list your own programs that help student-athletes earn their degrees.</a:t>
            </a:r>
          </a:p>
        </p:txBody>
      </p:sp>
    </p:spTree>
    <p:extLst>
      <p:ext uri="{BB962C8B-B14F-4D97-AF65-F5344CB8AC3E}">
        <p14:creationId xmlns:p14="http://schemas.microsoft.com/office/powerpoint/2010/main" val="280355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Leadership Development</a:t>
            </a:r>
          </a:p>
        </p:txBody>
      </p:sp>
      <p:sp>
        <p:nvSpPr>
          <p:cNvPr id="3" name="Content Placeholder 2"/>
          <p:cNvSpPr>
            <a:spLocks noGrp="1"/>
          </p:cNvSpPr>
          <p:nvPr>
            <p:ph sz="half" idx="1"/>
          </p:nvPr>
        </p:nvSpPr>
        <p:spPr/>
        <p:txBody>
          <a:bodyPr>
            <a:normAutofit fontScale="77500" lnSpcReduction="20000"/>
          </a:bodyPr>
          <a:lstStyle/>
          <a:p>
            <a:pPr marL="0" indent="0" algn="ctr">
              <a:buNone/>
            </a:pPr>
            <a:r>
              <a:rPr lang="en-US" b="1" u="sng" dirty="0"/>
              <a:t>Division II</a:t>
            </a:r>
          </a:p>
          <a:p>
            <a:r>
              <a:rPr lang="en-US" dirty="0"/>
              <a:t>New SAAC super region conventions.</a:t>
            </a:r>
          </a:p>
          <a:p>
            <a:r>
              <a:rPr lang="en-US" dirty="0"/>
              <a:t>Student-Athlete Leadership Forum (annual gathering representing all Division II conferences).</a:t>
            </a:r>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b="1" u="sng" dirty="0"/>
              <a:t>Institution/Conference</a:t>
            </a:r>
          </a:p>
          <a:p>
            <a:r>
              <a:rPr lang="en-US" dirty="0"/>
              <a:t>Note your student-athletes who are members of the Division II governance structure or who have participated in the Leadership Forum or super region convention, or identify your own SAAC’s leadership efforts. </a:t>
            </a:r>
          </a:p>
        </p:txBody>
      </p:sp>
    </p:spTree>
    <p:extLst>
      <p:ext uri="{BB962C8B-B14F-4D97-AF65-F5344CB8AC3E}">
        <p14:creationId xmlns:p14="http://schemas.microsoft.com/office/powerpoint/2010/main" val="965848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 Engagement</a:t>
            </a:r>
          </a:p>
        </p:txBody>
      </p:sp>
      <p:sp>
        <p:nvSpPr>
          <p:cNvPr id="3" name="Content Placeholder 2"/>
          <p:cNvSpPr>
            <a:spLocks noGrp="1"/>
          </p:cNvSpPr>
          <p:nvPr>
            <p:ph sz="half" idx="1"/>
          </p:nvPr>
        </p:nvSpPr>
        <p:spPr/>
        <p:txBody>
          <a:bodyPr>
            <a:normAutofit fontScale="77500" lnSpcReduction="20000"/>
          </a:bodyPr>
          <a:lstStyle/>
          <a:p>
            <a:pPr marL="0" indent="0" algn="ctr">
              <a:buNone/>
            </a:pPr>
            <a:r>
              <a:rPr lang="en-US" b="1" u="sng" dirty="0"/>
              <a:t>Division II</a:t>
            </a:r>
          </a:p>
          <a:p>
            <a:r>
              <a:rPr lang="en-US" dirty="0"/>
              <a:t>Activities at every Division II championship finals site.</a:t>
            </a:r>
          </a:p>
          <a:p>
            <a:r>
              <a:rPr lang="en-US" dirty="0"/>
              <a:t>Division II Award of Excellence (annual recognition for engagement efforts). </a:t>
            </a:r>
          </a:p>
        </p:txBody>
      </p:sp>
      <p:sp>
        <p:nvSpPr>
          <p:cNvPr id="4" name="Content Placeholder 3"/>
          <p:cNvSpPr>
            <a:spLocks noGrp="1"/>
          </p:cNvSpPr>
          <p:nvPr>
            <p:ph sz="half" idx="2"/>
          </p:nvPr>
        </p:nvSpPr>
        <p:spPr/>
        <p:txBody>
          <a:bodyPr>
            <a:normAutofit fontScale="77500" lnSpcReduction="20000"/>
          </a:bodyPr>
          <a:lstStyle/>
          <a:p>
            <a:pPr marL="0" indent="0" algn="ctr">
              <a:buNone/>
            </a:pPr>
            <a:r>
              <a:rPr lang="en-US" b="1" u="sng" dirty="0"/>
              <a:t>Institution/Conference</a:t>
            </a:r>
          </a:p>
          <a:p>
            <a:r>
              <a:rPr lang="en-US" dirty="0"/>
              <a:t>Tout your own community engagement during the regular season or at conference championships</a:t>
            </a:r>
          </a:p>
          <a:p>
            <a:r>
              <a:rPr lang="en-US" dirty="0"/>
              <a:t>Promote Award of Excellence recognition, if applicable.</a:t>
            </a:r>
          </a:p>
          <a:p>
            <a:r>
              <a:rPr lang="en-US" dirty="0"/>
              <a:t>Use the Helper Helper app to track engagement.</a:t>
            </a:r>
          </a:p>
        </p:txBody>
      </p:sp>
    </p:spTree>
    <p:extLst>
      <p:ext uri="{BB962C8B-B14F-4D97-AF65-F5344CB8AC3E}">
        <p14:creationId xmlns:p14="http://schemas.microsoft.com/office/powerpoint/2010/main" val="2639569260"/>
      </p:ext>
    </p:extLst>
  </p:cSld>
  <p:clrMapOvr>
    <a:masterClrMapping/>
  </p:clrMapOvr>
</p:sld>
</file>

<file path=ppt/theme/theme1.xml><?xml version="1.0" encoding="utf-8"?>
<a:theme xmlns:a="http://schemas.openxmlformats.org/drawingml/2006/main" name="Scorecards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Scorecards_PPT.potx</Template>
  <TotalTime>453</TotalTime>
  <Words>1186</Words>
  <Application>Microsoft Macintosh PowerPoint</Application>
  <PresentationFormat>On-screen Show (16:9)</PresentationFormat>
  <Paragraphs>125</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Scorecards_PPT</vt:lpstr>
      <vt:lpstr>2015-21 Division II Strategic Plan</vt:lpstr>
      <vt:lpstr>PowerPoint Presentation</vt:lpstr>
      <vt:lpstr>PowerPoint Presentation</vt:lpstr>
      <vt:lpstr>PowerPoint Presentation</vt:lpstr>
      <vt:lpstr>Strategic-Positioning Outcome Area No. 1:  Academics and Life Skills </vt:lpstr>
      <vt:lpstr>Graduation Rates/ASR</vt:lpstr>
      <vt:lpstr>Academic Success</vt:lpstr>
      <vt:lpstr>Leadership Development</vt:lpstr>
      <vt:lpstr>Community Engagement</vt:lpstr>
      <vt:lpstr>Make-A-Wish</vt:lpstr>
      <vt:lpstr>Health and Wellness</vt:lpstr>
      <vt:lpstr>Strategic-Positioning Outcome Area No. 2:  Athletics Operations and Compliance </vt:lpstr>
      <vt:lpstr>Athletics Operations</vt:lpstr>
      <vt:lpstr>Compliance Operations</vt:lpstr>
      <vt:lpstr>Strategic-Positioning Outcome Area No. 3:  Diversity and Inclusion </vt:lpstr>
      <vt:lpstr>Create Diverse and Inclusive Environments</vt:lpstr>
      <vt:lpstr>Strategic-Positioning Outcome Area No. 4:  Game Day and Championships </vt:lpstr>
      <vt:lpstr>Game Day Experiences</vt:lpstr>
      <vt:lpstr>Championships Experiences</vt:lpstr>
      <vt:lpstr>Strategic-Positioning Outcome Area No. 5:  Membership and Positioning Initiatives </vt:lpstr>
      <vt:lpstr>Make It Yours</vt:lpstr>
      <vt:lpstr>Value of Athletics</vt:lpstr>
    </vt:vector>
  </TitlesOfParts>
  <Company>NCAA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Reinhardt, Ruth</dc:creator>
  <cp:lastModifiedBy>Gary Brown</cp:lastModifiedBy>
  <cp:revision>59</cp:revision>
  <dcterms:created xsi:type="dcterms:W3CDTF">2015-12-07T20:14:17Z</dcterms:created>
  <dcterms:modified xsi:type="dcterms:W3CDTF">2020-12-29T15:42:07Z</dcterms:modified>
</cp:coreProperties>
</file>