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theme/theme11.xml" ContentType="application/vnd.openxmlformats-officedocument.theme+xml"/>
  <Override PartName="/ppt/slideLayouts/slideLayout16.xml" ContentType="application/vnd.openxmlformats-officedocument.presentationml.slideLayout+xml"/>
  <Override PartName="/ppt/theme/theme12.xml" ContentType="application/vnd.openxmlformats-officedocument.theme+xml"/>
  <Override PartName="/ppt/slideLayouts/slideLayout17.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3" r:id="rId5"/>
    <p:sldMasterId id="2147483725" r:id="rId6"/>
    <p:sldMasterId id="2147483727" r:id="rId7"/>
    <p:sldMasterId id="2147483757" r:id="rId8"/>
    <p:sldMasterId id="2147483743" r:id="rId9"/>
    <p:sldMasterId id="2147483759" r:id="rId10"/>
    <p:sldMasterId id="2147483761" r:id="rId11"/>
    <p:sldMasterId id="2147483763" r:id="rId12"/>
    <p:sldMasterId id="2147483765" r:id="rId13"/>
    <p:sldMasterId id="2147483767" r:id="rId14"/>
    <p:sldMasterId id="2147483769" r:id="rId15"/>
    <p:sldMasterId id="2147483771" r:id="rId16"/>
  </p:sldMasterIdLst>
  <p:notesMasterIdLst>
    <p:notesMasterId r:id="rId40"/>
  </p:notesMasterIdLst>
  <p:handoutMasterIdLst>
    <p:handoutMasterId r:id="rId41"/>
  </p:handoutMasterIdLst>
  <p:sldIdLst>
    <p:sldId id="442" r:id="rId17"/>
    <p:sldId id="422" r:id="rId18"/>
    <p:sldId id="408" r:id="rId19"/>
    <p:sldId id="413" r:id="rId20"/>
    <p:sldId id="419" r:id="rId21"/>
    <p:sldId id="423" r:id="rId22"/>
    <p:sldId id="424" r:id="rId23"/>
    <p:sldId id="425" r:id="rId24"/>
    <p:sldId id="426" r:id="rId25"/>
    <p:sldId id="427" r:id="rId26"/>
    <p:sldId id="428" r:id="rId27"/>
    <p:sldId id="429" r:id="rId28"/>
    <p:sldId id="432" r:id="rId29"/>
    <p:sldId id="433" r:id="rId30"/>
    <p:sldId id="434" r:id="rId31"/>
    <p:sldId id="435" r:id="rId32"/>
    <p:sldId id="436" r:id="rId33"/>
    <p:sldId id="437" r:id="rId34"/>
    <p:sldId id="438" r:id="rId35"/>
    <p:sldId id="439" r:id="rId36"/>
    <p:sldId id="440" r:id="rId37"/>
    <p:sldId id="441" r:id="rId38"/>
    <p:sldId id="42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383416-3EF1-D29E-1C03-E639CC0E9DC0}" name="Jones, Maritza S." initials="MJ" userId="S::msjones@ncaa.org::4d291114-307d-495c-b3c2-744abbca960a" providerId="AD"/>
  <p188:author id="{A2BEA47D-6E3F-3462-0444-FE24D6CE7F03}" name="Burchette, Becca" initials="BB" userId="S::bburchette@ncaa.org::6f4985c8-c9bb-434a-b876-75501884cc7c" providerId="AD"/>
  <p188:author id="{266D7B96-2A10-9785-3675-AA995C93F252}" name="Jones, Ryan" initials="RJ" userId="S::rjones@ncaa.org::07ff5c0a-3c2b-456e-9974-dee8c415f1f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7C8"/>
    <a:srgbClr val="6CC24A"/>
    <a:srgbClr val="00558C"/>
    <a:srgbClr val="8DC8E8"/>
    <a:srgbClr val="0028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51"/>
    <p:restoredTop sz="86383"/>
  </p:normalViewPr>
  <p:slideViewPr>
    <p:cSldViewPr snapToGrid="0">
      <p:cViewPr varScale="1">
        <p:scale>
          <a:sx n="105" d="100"/>
          <a:sy n="105" d="100"/>
        </p:scale>
        <p:origin x="536" y="184"/>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3948" y="20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microsoft.com/office/2018/10/relationships/authors" Target="authors.xml"/><Relationship Id="rId20" Type="http://schemas.openxmlformats.org/officeDocument/2006/relationships/slide" Target="slides/slide4.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F2D014-830E-664C-9A7C-E391C2D5F0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6109E8B-9FB5-5A4A-A0AB-1B0B5E13D3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63B28E-BEAD-5A49-8F44-A480807B384F}" type="datetimeFigureOut">
              <a:rPr lang="en-US" smtClean="0"/>
              <a:t>7/16/24</a:t>
            </a:fld>
            <a:endParaRPr lang="en-US"/>
          </a:p>
        </p:txBody>
      </p:sp>
      <p:sp>
        <p:nvSpPr>
          <p:cNvPr id="4" name="Footer Placeholder 3">
            <a:extLst>
              <a:ext uri="{FF2B5EF4-FFF2-40B4-BE49-F238E27FC236}">
                <a16:creationId xmlns:a16="http://schemas.microsoft.com/office/drawing/2014/main" id="{EB489435-B065-A649-85E8-78242CCBD7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6820AB-8467-5A46-8C57-A98D5FC54D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7B6093-B577-0846-A45D-FAB760558E61}" type="slidenum">
              <a:rPr lang="en-US" smtClean="0"/>
              <a:t>‹#›</a:t>
            </a:fld>
            <a:endParaRPr lang="en-US"/>
          </a:p>
        </p:txBody>
      </p:sp>
    </p:spTree>
    <p:extLst>
      <p:ext uri="{BB962C8B-B14F-4D97-AF65-F5344CB8AC3E}">
        <p14:creationId xmlns:p14="http://schemas.microsoft.com/office/powerpoint/2010/main" val="4224172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3B476-0FBB-F943-8DCF-ED37F61A82FA}" type="datetimeFigureOut">
              <a:rPr lang="en-US" smtClean="0"/>
              <a:t>7/16/24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2C7FA-AB90-4746-A2EB-78A64BF54613}" type="slidenum">
              <a:rPr lang="en-US" smtClean="0"/>
              <a:t>‹#›</a:t>
            </a:fld>
            <a:endParaRPr lang="en-US"/>
          </a:p>
        </p:txBody>
      </p:sp>
    </p:spTree>
    <p:extLst>
      <p:ext uri="{BB962C8B-B14F-4D97-AF65-F5344CB8AC3E}">
        <p14:creationId xmlns:p14="http://schemas.microsoft.com/office/powerpoint/2010/main" val="3023998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presenters</a:t>
            </a:r>
            <a:r>
              <a:rPr lang="en-US" dirty="0"/>
              <a:t>: This PowerPoint deck is an opportunity for you to explain Division II – and how your institution/conference fits as a member – to audiences that have varying familiarity with the NCAA’s three-division structure. You can tailor this presentation to accommodate all audiences – from those who know nothing about the NCAA or Division II (e.g., community groups, rotary clubs, potential donors, etc.) to those who know about the NCAA but perhaps not about what makes DII unique (e.g., faculty senates, alumni, administrators who join your institution/conference after having worked within another NCAA division). Keep the slides from the following deck that meet your specific needs, then add to the end of the deck whatever slides you want to create that are specific to your institution/conference. In other words, use the first part of this presentation to explain DII and then the second part to “fill in the blanks” for your own institution/conference.</a:t>
            </a:r>
          </a:p>
        </p:txBody>
      </p:sp>
      <p:sp>
        <p:nvSpPr>
          <p:cNvPr id="4" name="Slide Number Placeholder 3"/>
          <p:cNvSpPr>
            <a:spLocks noGrp="1"/>
          </p:cNvSpPr>
          <p:nvPr>
            <p:ph type="sldNum" sz="quarter" idx="5"/>
          </p:nvPr>
        </p:nvSpPr>
        <p:spPr/>
        <p:txBody>
          <a:bodyPr/>
          <a:lstStyle/>
          <a:p>
            <a:fld id="{F822C7FA-AB90-4746-A2EB-78A64BF54613}" type="slidenum">
              <a:rPr lang="en-US" smtClean="0"/>
              <a:t>2</a:t>
            </a:fld>
            <a:endParaRPr lang="en-US"/>
          </a:p>
        </p:txBody>
      </p:sp>
    </p:spTree>
    <p:extLst>
      <p:ext uri="{BB962C8B-B14F-4D97-AF65-F5344CB8AC3E}">
        <p14:creationId xmlns:p14="http://schemas.microsoft.com/office/powerpoint/2010/main" val="4282042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Note to presenters</a:t>
            </a:r>
            <a:r>
              <a:rPr lang="en-US" dirty="0">
                <a:latin typeface="Times New Roman" panose="02020603050405020304" pitchFamily="18" charset="0"/>
                <a:cs typeface="Times New Roman" panose="02020603050405020304" pitchFamily="18" charset="0"/>
              </a:rPr>
              <a:t>: The public/private ratio in Division I is 67/33 and 20/80 in Division III. Division I has 7 percent HBCUs and 8 percent Hispanic Serving Institutions, while Division III has zero HBCUs and 5 percent HSI.</a:t>
            </a:r>
          </a:p>
        </p:txBody>
      </p:sp>
      <p:sp>
        <p:nvSpPr>
          <p:cNvPr id="4" name="Slide Number Placeholder 3"/>
          <p:cNvSpPr>
            <a:spLocks noGrp="1"/>
          </p:cNvSpPr>
          <p:nvPr>
            <p:ph type="sldNum" sz="quarter" idx="5"/>
          </p:nvPr>
        </p:nvSpPr>
        <p:spPr/>
        <p:txBody>
          <a:bodyPr/>
          <a:lstStyle/>
          <a:p>
            <a:fld id="{F822C7FA-AB90-4746-A2EB-78A64BF54613}" type="slidenum">
              <a:rPr lang="en-US" smtClean="0"/>
              <a:t>11</a:t>
            </a:fld>
            <a:endParaRPr lang="en-US"/>
          </a:p>
        </p:txBody>
      </p:sp>
    </p:spTree>
    <p:extLst>
      <p:ext uri="{BB962C8B-B14F-4D97-AF65-F5344CB8AC3E}">
        <p14:creationId xmlns:p14="http://schemas.microsoft.com/office/powerpoint/2010/main" val="3479167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Note to presenters</a:t>
            </a:r>
            <a:r>
              <a:rPr lang="en-US" dirty="0">
                <a:latin typeface="Times New Roman" panose="02020603050405020304" pitchFamily="18" charset="0"/>
                <a:cs typeface="Times New Roman" panose="02020603050405020304" pitchFamily="18" charset="0"/>
              </a:rPr>
              <a:t>: For the purposes of this comparison, the cost of attendance is based on out-of-state tuition. Also note that Division II typically enrolls more first-generation students than either of the other two divisions (20 percent compared with 14 percent in Division I and 15 percent in Division III).</a:t>
            </a:r>
          </a:p>
        </p:txBody>
      </p:sp>
      <p:sp>
        <p:nvSpPr>
          <p:cNvPr id="4" name="Slide Number Placeholder 3"/>
          <p:cNvSpPr>
            <a:spLocks noGrp="1"/>
          </p:cNvSpPr>
          <p:nvPr>
            <p:ph type="sldNum" sz="quarter" idx="5"/>
          </p:nvPr>
        </p:nvSpPr>
        <p:spPr/>
        <p:txBody>
          <a:bodyPr/>
          <a:lstStyle/>
          <a:p>
            <a:fld id="{F822C7FA-AB90-4746-A2EB-78A64BF54613}" type="slidenum">
              <a:rPr lang="en-US" smtClean="0"/>
              <a:t>12</a:t>
            </a:fld>
            <a:endParaRPr lang="en-US"/>
          </a:p>
        </p:txBody>
      </p:sp>
    </p:spTree>
    <p:extLst>
      <p:ext uri="{BB962C8B-B14F-4D97-AF65-F5344CB8AC3E}">
        <p14:creationId xmlns:p14="http://schemas.microsoft.com/office/powerpoint/2010/main" val="3824275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Note to presenters</a:t>
            </a:r>
            <a:r>
              <a:rPr lang="en-US" dirty="0">
                <a:latin typeface="Times New Roman" panose="02020603050405020304" pitchFamily="18" charset="0"/>
                <a:cs typeface="Times New Roman" panose="02020603050405020304" pitchFamily="18" charset="0"/>
              </a:rPr>
              <a:t>: ASR stands for “Academic Success Rate,” which is a metric Division II adopted in 2006 to more accurately reflect student-athlete academic success, since the federal graduation rate methodology does not account for transfers or freshmen who do not receive athletics aid. Thus, the ASR captures a much larger cohort (about 48 percent more student-athletes) than the federal methodology. However, since there is no comparable ASR methodology for the student body, we have to use the federal rates to compare student-athletes with the general student population. Even in that comparison, the favorable gap between student-athletes and the student body, which over the years has typically been six or seven percentage points, is wider than in Division I and comparable to Division III.</a:t>
            </a:r>
          </a:p>
        </p:txBody>
      </p:sp>
      <p:sp>
        <p:nvSpPr>
          <p:cNvPr id="4" name="Slide Number Placeholder 3"/>
          <p:cNvSpPr>
            <a:spLocks noGrp="1"/>
          </p:cNvSpPr>
          <p:nvPr>
            <p:ph type="sldNum" sz="quarter" idx="5"/>
          </p:nvPr>
        </p:nvSpPr>
        <p:spPr/>
        <p:txBody>
          <a:bodyPr/>
          <a:lstStyle/>
          <a:p>
            <a:fld id="{F822C7FA-AB90-4746-A2EB-78A64BF54613}" type="slidenum">
              <a:rPr lang="en-US" smtClean="0"/>
              <a:t>13</a:t>
            </a:fld>
            <a:endParaRPr lang="en-US"/>
          </a:p>
        </p:txBody>
      </p:sp>
    </p:spTree>
    <p:extLst>
      <p:ext uri="{BB962C8B-B14F-4D97-AF65-F5344CB8AC3E}">
        <p14:creationId xmlns:p14="http://schemas.microsoft.com/office/powerpoint/2010/main" val="2074926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presenters</a:t>
            </a:r>
            <a:r>
              <a:rPr lang="en-US" dirty="0"/>
              <a:t>: This graphic is from the “Diploma Dashboards,” an NCAA study </a:t>
            </a:r>
            <a:r>
              <a:rPr lang="en-US" sz="1200" b="0" i="0" kern="1200" dirty="0">
                <a:solidFill>
                  <a:schemeClr val="tx1"/>
                </a:solidFill>
                <a:effectLst/>
                <a:latin typeface="+mn-lt"/>
                <a:ea typeface="+mn-ea"/>
                <a:cs typeface="+mn-cs"/>
              </a:rPr>
              <a:t>about undergraduate degrees earned by students and student-athletes at NCAA Divisions I and II institutions. The study is on </a:t>
            </a:r>
            <a:r>
              <a:rPr lang="en-US" sz="1200" b="0" i="0" kern="1200" dirty="0" err="1">
                <a:solidFill>
                  <a:schemeClr val="tx1"/>
                </a:solidFill>
                <a:effectLst/>
                <a:latin typeface="+mn-lt"/>
                <a:ea typeface="+mn-ea"/>
                <a:cs typeface="+mn-cs"/>
              </a:rPr>
              <a:t>NCAA.org</a:t>
            </a:r>
            <a:r>
              <a:rPr lang="en-US" sz="1200" b="0" i="0" kern="1200" dirty="0">
                <a:solidFill>
                  <a:schemeClr val="tx1"/>
                </a:solidFill>
                <a:effectLst/>
                <a:latin typeface="+mn-lt"/>
                <a:ea typeface="+mn-ea"/>
                <a:cs typeface="+mn-cs"/>
              </a:rPr>
              <a:t> at http://</a:t>
            </a:r>
            <a:r>
              <a:rPr lang="en-US" sz="1200" b="0" i="0" kern="1200" dirty="0" err="1">
                <a:solidFill>
                  <a:schemeClr val="tx1"/>
                </a:solidFill>
                <a:effectLst/>
                <a:latin typeface="+mn-lt"/>
                <a:ea typeface="+mn-ea"/>
                <a:cs typeface="+mn-cs"/>
              </a:rPr>
              <a:t>www.ncaa.org</a:t>
            </a:r>
            <a:r>
              <a:rPr lang="en-US" sz="1200" b="0" i="0" kern="1200" dirty="0">
                <a:solidFill>
                  <a:schemeClr val="tx1"/>
                </a:solidFill>
                <a:effectLst/>
                <a:latin typeface="+mn-lt"/>
                <a:ea typeface="+mn-ea"/>
                <a:cs typeface="+mn-cs"/>
              </a:rPr>
              <a:t>/about/resources/research/division-</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-and-ii-diploma-dashboards. A common perception is that student-athletes (especially in DI, but also in DII) pursue “easy majors” to protect their athletics eligibility. The data here counter that argument. This slide (and the diploma dashboards in general) would be interesting to discuss with your FAR before you present it to other groups. Your FAR might also benefit from presenting it to your school’s faculty senate, or similar body.</a:t>
            </a:r>
            <a:endParaRPr lang="en-US" dirty="0"/>
          </a:p>
        </p:txBody>
      </p:sp>
      <p:sp>
        <p:nvSpPr>
          <p:cNvPr id="4" name="Slide Number Placeholder 3"/>
          <p:cNvSpPr>
            <a:spLocks noGrp="1"/>
          </p:cNvSpPr>
          <p:nvPr>
            <p:ph type="sldNum" sz="quarter" idx="5"/>
          </p:nvPr>
        </p:nvSpPr>
        <p:spPr/>
        <p:txBody>
          <a:bodyPr/>
          <a:lstStyle/>
          <a:p>
            <a:fld id="{F822C7FA-AB90-4746-A2EB-78A64BF54613}" type="slidenum">
              <a:rPr lang="en-US" smtClean="0"/>
              <a:t>14</a:t>
            </a:fld>
            <a:endParaRPr lang="en-US"/>
          </a:p>
        </p:txBody>
      </p:sp>
    </p:spTree>
    <p:extLst>
      <p:ext uri="{BB962C8B-B14F-4D97-AF65-F5344CB8AC3E}">
        <p14:creationId xmlns:p14="http://schemas.microsoft.com/office/powerpoint/2010/main" val="2394069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Note to presenters</a:t>
            </a:r>
            <a:r>
              <a:rPr lang="en-US" dirty="0">
                <a:latin typeface="Times New Roman" panose="02020603050405020304" pitchFamily="18" charset="0"/>
                <a:cs typeface="Times New Roman" panose="02020603050405020304" pitchFamily="18" charset="0"/>
              </a:rPr>
              <a:t>: While the access ratio varies slightly from year to year, it is typically between 1:8 and 1:9. The fact that it has to date at least been higher than in ether of the other two divisions is a strong message for prospective student-athletes who would rather compete for a national championship than simply for a conference championship.</a:t>
            </a:r>
          </a:p>
        </p:txBody>
      </p:sp>
      <p:sp>
        <p:nvSpPr>
          <p:cNvPr id="4" name="Slide Number Placeholder 3"/>
          <p:cNvSpPr>
            <a:spLocks noGrp="1"/>
          </p:cNvSpPr>
          <p:nvPr>
            <p:ph type="sldNum" sz="quarter" idx="5"/>
          </p:nvPr>
        </p:nvSpPr>
        <p:spPr/>
        <p:txBody>
          <a:bodyPr/>
          <a:lstStyle/>
          <a:p>
            <a:fld id="{F822C7FA-AB90-4746-A2EB-78A64BF54613}" type="slidenum">
              <a:rPr lang="en-US" smtClean="0"/>
              <a:t>15</a:t>
            </a:fld>
            <a:endParaRPr lang="en-US"/>
          </a:p>
        </p:txBody>
      </p:sp>
    </p:spTree>
    <p:extLst>
      <p:ext uri="{BB962C8B-B14F-4D97-AF65-F5344CB8AC3E}">
        <p14:creationId xmlns:p14="http://schemas.microsoft.com/office/powerpoint/2010/main" val="1736892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presenters</a:t>
            </a:r>
            <a:r>
              <a:rPr lang="en-US" dirty="0"/>
              <a:t>: The festivals began in 2004, and there have been 12 to date. Currently, the festivals exist for each sport season, with the idea of conducting one for each of those seasons every four years – ideally so that every student-athlete has a chance to participate in one during the course of their college career. If people ask, the fall festival features men’s and women’s cross country, men’s and women’s soccer, women’s volleyball, and field hockey; the winter festival features men’s and women’s swimming and diving, men’s and women’s indoor track and field, and wrestling; and the spring festival features men’s and women’s tennis, men’s and women’s golf, women’s lacrosse, and softball (though softball will not be a part of the spring sports festival after 2024). Starting in 2026, a men’s and women’s basketball festival will be held every four years. (Some sports, like football, for example, are not included for logistical reasons.) This slide presents a good opportunity for you to note teams from your school that have participated in a festival. Also note that the festivals promote camaraderie among student-athletes from different regions, as they are housed in the same hotels, and they offer ample community engagement opportunities within the host city.</a:t>
            </a:r>
          </a:p>
        </p:txBody>
      </p:sp>
      <p:sp>
        <p:nvSpPr>
          <p:cNvPr id="4" name="Slide Number Placeholder 3"/>
          <p:cNvSpPr>
            <a:spLocks noGrp="1"/>
          </p:cNvSpPr>
          <p:nvPr>
            <p:ph type="sldNum" sz="quarter" idx="5"/>
          </p:nvPr>
        </p:nvSpPr>
        <p:spPr/>
        <p:txBody>
          <a:bodyPr/>
          <a:lstStyle/>
          <a:p>
            <a:fld id="{F822C7FA-AB90-4746-A2EB-78A64BF54613}" type="slidenum">
              <a:rPr lang="en-US" smtClean="0"/>
              <a:t>16</a:t>
            </a:fld>
            <a:endParaRPr lang="en-US"/>
          </a:p>
        </p:txBody>
      </p:sp>
    </p:spTree>
    <p:extLst>
      <p:ext uri="{BB962C8B-B14F-4D97-AF65-F5344CB8AC3E}">
        <p14:creationId xmlns:p14="http://schemas.microsoft.com/office/powerpoint/2010/main" val="4132352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Note to presenters</a:t>
            </a:r>
            <a:r>
              <a:rPr lang="en-US" dirty="0">
                <a:latin typeface="Times New Roman" panose="02020603050405020304" pitchFamily="18" charset="0"/>
                <a:cs typeface="Times New Roman" panose="02020603050405020304" pitchFamily="18" charset="0"/>
              </a:rPr>
              <a:t>: The public perception is that college sports is awash in money. On the contrary, only a couple dozen schools’ athletics programs generate revenues over expenses, and they are all in the Division I Football Bowl Subdivision. No other schools generate a profit in athletics. However, as the data suggest, offering a high-level athletics program in Division II requires much less of an institutional subsidy than in Division I – more bang for the buck.</a:t>
            </a:r>
          </a:p>
        </p:txBody>
      </p:sp>
      <p:sp>
        <p:nvSpPr>
          <p:cNvPr id="4" name="Slide Number Placeholder 3"/>
          <p:cNvSpPr>
            <a:spLocks noGrp="1"/>
          </p:cNvSpPr>
          <p:nvPr>
            <p:ph type="sldNum" sz="quarter" idx="5"/>
          </p:nvPr>
        </p:nvSpPr>
        <p:spPr/>
        <p:txBody>
          <a:bodyPr/>
          <a:lstStyle/>
          <a:p>
            <a:fld id="{F822C7FA-AB90-4746-A2EB-78A64BF54613}" type="slidenum">
              <a:rPr lang="en-US" smtClean="0"/>
              <a:t>17</a:t>
            </a:fld>
            <a:endParaRPr lang="en-US"/>
          </a:p>
        </p:txBody>
      </p:sp>
    </p:spTree>
    <p:extLst>
      <p:ext uri="{BB962C8B-B14F-4D97-AF65-F5344CB8AC3E}">
        <p14:creationId xmlns:p14="http://schemas.microsoft.com/office/powerpoint/2010/main" val="3034390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Note to presenters</a:t>
            </a:r>
            <a:r>
              <a:rPr lang="en-US" dirty="0">
                <a:latin typeface="Times New Roman" panose="02020603050405020304" pitchFamily="18" charset="0"/>
                <a:cs typeface="Times New Roman" panose="02020603050405020304" pitchFamily="18" charset="0"/>
              </a:rPr>
              <a:t>: Results from the 2018 Division II Membership Census confirm that members value the message of balance, especially in recruiting. Division II student-athletes are afforded the opportunities to achieve whatever lofty goals they aspire to in athletics, yet their athletics participation does not have to be a year-round endeavor.</a:t>
            </a:r>
            <a:endParaRPr lang="en-US" dirty="0"/>
          </a:p>
        </p:txBody>
      </p:sp>
      <p:sp>
        <p:nvSpPr>
          <p:cNvPr id="4" name="Slide Number Placeholder 3"/>
          <p:cNvSpPr>
            <a:spLocks noGrp="1"/>
          </p:cNvSpPr>
          <p:nvPr>
            <p:ph type="sldNum" sz="quarter" idx="5"/>
          </p:nvPr>
        </p:nvSpPr>
        <p:spPr/>
        <p:txBody>
          <a:bodyPr/>
          <a:lstStyle/>
          <a:p>
            <a:fld id="{F822C7FA-AB90-4746-A2EB-78A64BF54613}" type="slidenum">
              <a:rPr lang="en-US" smtClean="0"/>
              <a:t>18</a:t>
            </a:fld>
            <a:endParaRPr lang="en-US"/>
          </a:p>
        </p:txBody>
      </p:sp>
    </p:spTree>
    <p:extLst>
      <p:ext uri="{BB962C8B-B14F-4D97-AF65-F5344CB8AC3E}">
        <p14:creationId xmlns:p14="http://schemas.microsoft.com/office/powerpoint/2010/main" val="1699944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presenters</a:t>
            </a:r>
            <a:r>
              <a:rPr lang="en-US" dirty="0"/>
              <a:t>: The NCAA established the Sport Science Institute as a conduit t</a:t>
            </a:r>
            <a:r>
              <a:rPr lang="en-US" sz="1200" b="0" i="0" kern="1200" dirty="0">
                <a:solidFill>
                  <a:schemeClr val="tx1"/>
                </a:solidFill>
                <a:effectLst/>
                <a:latin typeface="+mn-lt"/>
                <a:ea typeface="+mn-ea"/>
                <a:cs typeface="+mn-cs"/>
              </a:rPr>
              <a:t>o provide college athletes with the best environment for safety; excellence and wellness through research, education and best practices; and collaboration with member schools, national governing bodies, key medical and youth sport organizations, and the public and private sectors. Also note that the Division II Student-Athlete Advisory Committee, as well as SAACs from your institution and conference, provide lots of input when it comes to these topics.</a:t>
            </a:r>
            <a:endParaRPr lang="en-US" dirty="0"/>
          </a:p>
        </p:txBody>
      </p:sp>
      <p:sp>
        <p:nvSpPr>
          <p:cNvPr id="4" name="Slide Number Placeholder 3"/>
          <p:cNvSpPr>
            <a:spLocks noGrp="1"/>
          </p:cNvSpPr>
          <p:nvPr>
            <p:ph type="sldNum" sz="quarter" idx="5"/>
          </p:nvPr>
        </p:nvSpPr>
        <p:spPr/>
        <p:txBody>
          <a:bodyPr/>
          <a:lstStyle/>
          <a:p>
            <a:fld id="{F822C7FA-AB90-4746-A2EB-78A64BF54613}" type="slidenum">
              <a:rPr lang="en-US" smtClean="0"/>
              <a:t>19</a:t>
            </a:fld>
            <a:endParaRPr lang="en-US"/>
          </a:p>
        </p:txBody>
      </p:sp>
    </p:spTree>
    <p:extLst>
      <p:ext uri="{BB962C8B-B14F-4D97-AF65-F5344CB8AC3E}">
        <p14:creationId xmlns:p14="http://schemas.microsoft.com/office/powerpoint/2010/main" val="1715333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Note to presenters</a:t>
            </a:r>
            <a:r>
              <a:rPr lang="en-US" dirty="0">
                <a:latin typeface="Times New Roman" panose="02020603050405020304" pitchFamily="18" charset="0"/>
                <a:cs typeface="Times New Roman" panose="02020603050405020304" pitchFamily="18" charset="0"/>
              </a:rPr>
              <a:t>: The Make It Yours campaign aligns nicely with Life in the Balance. When asked what the “It” represents in “Make It Yours,” student-athletes often cite the balanced experience they are afforded as a Division II student-athlete.</a:t>
            </a:r>
          </a:p>
        </p:txBody>
      </p:sp>
      <p:sp>
        <p:nvSpPr>
          <p:cNvPr id="4" name="Slide Number Placeholder 3"/>
          <p:cNvSpPr>
            <a:spLocks noGrp="1"/>
          </p:cNvSpPr>
          <p:nvPr>
            <p:ph type="sldNum" sz="quarter" idx="5"/>
          </p:nvPr>
        </p:nvSpPr>
        <p:spPr/>
        <p:txBody>
          <a:bodyPr/>
          <a:lstStyle/>
          <a:p>
            <a:fld id="{F822C7FA-AB90-4746-A2EB-78A64BF54613}" type="slidenum">
              <a:rPr lang="en-US" smtClean="0"/>
              <a:t>20</a:t>
            </a:fld>
            <a:endParaRPr lang="en-US"/>
          </a:p>
        </p:txBody>
      </p:sp>
    </p:spTree>
    <p:extLst>
      <p:ext uri="{BB962C8B-B14F-4D97-AF65-F5344CB8AC3E}">
        <p14:creationId xmlns:p14="http://schemas.microsoft.com/office/powerpoint/2010/main" val="4155392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Note to presenters</a:t>
            </a:r>
            <a:r>
              <a:rPr lang="en-US" dirty="0">
                <a:latin typeface="Times New Roman" panose="02020603050405020304" pitchFamily="18" charset="0"/>
                <a:cs typeface="Times New Roman" panose="02020603050405020304" pitchFamily="18" charset="0"/>
              </a:rPr>
              <a:t>: </a:t>
            </a:r>
            <a:r>
              <a:rPr lang="en-US" sz="1200" kern="1200" dirty="0">
                <a:solidFill>
                  <a:schemeClr val="tx1"/>
                </a:solidFill>
                <a:effectLst/>
                <a:latin typeface="+mn-lt"/>
                <a:ea typeface="+mn-ea"/>
                <a:cs typeface="+mn-cs"/>
              </a:rPr>
              <a:t>Division II was created in 1973 when the NCAA voted to establish three divisions for athletics competition. Before then, NCAA schools were classified as either “university” or “college” to distinguish between the larger and smaller athletics programs. The creation of Division II gave those programs that wanted to keep their athletics budgets in good proportion to the total institutional budget a place to compete.</a:t>
            </a:r>
            <a:r>
              <a:rPr lang="en-US" dirty="0">
                <a:effectLst/>
              </a:rPr>
              <a:t>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822C7FA-AB90-4746-A2EB-78A64BF54613}" type="slidenum">
              <a:rPr lang="en-US" smtClean="0"/>
              <a:t>3</a:t>
            </a:fld>
            <a:endParaRPr lang="en-US"/>
          </a:p>
        </p:txBody>
      </p:sp>
    </p:spTree>
    <p:extLst>
      <p:ext uri="{BB962C8B-B14F-4D97-AF65-F5344CB8AC3E}">
        <p14:creationId xmlns:p14="http://schemas.microsoft.com/office/powerpoint/2010/main" val="2804385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Note to presenters</a:t>
            </a:r>
            <a:r>
              <a:rPr lang="en-US" dirty="0">
                <a:latin typeface="Times New Roman" panose="02020603050405020304" pitchFamily="18" charset="0"/>
                <a:cs typeface="Times New Roman" panose="02020603050405020304" pitchFamily="18" charset="0"/>
              </a:rPr>
              <a:t>: In Division II, community </a:t>
            </a:r>
            <a:r>
              <a:rPr lang="en-US" b="0" i="1" dirty="0">
                <a:latin typeface="Times New Roman" panose="02020603050405020304" pitchFamily="18" charset="0"/>
                <a:cs typeface="Times New Roman" panose="02020603050405020304" pitchFamily="18" charset="0"/>
              </a:rPr>
              <a:t>engagement</a:t>
            </a:r>
            <a:r>
              <a:rPr lang="en-US" dirty="0">
                <a:latin typeface="Times New Roman" panose="02020603050405020304" pitchFamily="18" charset="0"/>
                <a:cs typeface="Times New Roman" panose="02020603050405020304" pitchFamily="18" charset="0"/>
              </a:rPr>
              <a:t> means much more than community </a:t>
            </a:r>
            <a:r>
              <a:rPr lang="en-US" b="0" i="1" dirty="0">
                <a:latin typeface="Times New Roman" panose="02020603050405020304" pitchFamily="18" charset="0"/>
                <a:cs typeface="Times New Roman" panose="02020603050405020304" pitchFamily="18" charset="0"/>
              </a:rPr>
              <a:t>service</a:t>
            </a:r>
            <a:r>
              <a:rPr lang="en-US" dirty="0">
                <a:latin typeface="Times New Roman" panose="02020603050405020304" pitchFamily="18" charset="0"/>
                <a:cs typeface="Times New Roman" panose="02020603050405020304" pitchFamily="18" charset="0"/>
              </a:rPr>
              <a:t>. Engagement is more than a gesture of good will – it is interaction that attracts community members to become more involved in your athletics program. Be sure to explain how you accomplish that goal at your institution!</a:t>
            </a:r>
          </a:p>
        </p:txBody>
      </p:sp>
      <p:sp>
        <p:nvSpPr>
          <p:cNvPr id="4" name="Slide Number Placeholder 3"/>
          <p:cNvSpPr>
            <a:spLocks noGrp="1"/>
          </p:cNvSpPr>
          <p:nvPr>
            <p:ph type="sldNum" sz="quarter" idx="5"/>
          </p:nvPr>
        </p:nvSpPr>
        <p:spPr/>
        <p:txBody>
          <a:bodyPr/>
          <a:lstStyle/>
          <a:p>
            <a:fld id="{F822C7FA-AB90-4746-A2EB-78A64BF54613}" type="slidenum">
              <a:rPr lang="en-US" smtClean="0"/>
              <a:t>21</a:t>
            </a:fld>
            <a:endParaRPr lang="en-US"/>
          </a:p>
        </p:txBody>
      </p:sp>
    </p:spTree>
    <p:extLst>
      <p:ext uri="{BB962C8B-B14F-4D97-AF65-F5344CB8AC3E}">
        <p14:creationId xmlns:p14="http://schemas.microsoft.com/office/powerpoint/2010/main" val="3800254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presenters</a:t>
            </a:r>
            <a:r>
              <a:rPr lang="en-US" dirty="0"/>
              <a:t>: Now it’s your turn. Complete this PowerPoint presentation by adding slides that pertain to your institution/conference athletics programs to show how you fit as a member of Division II and what makes you a unique and positive college choice among your competitors. Make It Yours!</a:t>
            </a:r>
          </a:p>
        </p:txBody>
      </p:sp>
      <p:sp>
        <p:nvSpPr>
          <p:cNvPr id="4" name="Slide Number Placeholder 3"/>
          <p:cNvSpPr>
            <a:spLocks noGrp="1"/>
          </p:cNvSpPr>
          <p:nvPr>
            <p:ph type="sldNum" sz="quarter" idx="5"/>
          </p:nvPr>
        </p:nvSpPr>
        <p:spPr/>
        <p:txBody>
          <a:bodyPr/>
          <a:lstStyle/>
          <a:p>
            <a:fld id="{F822C7FA-AB90-4746-A2EB-78A64BF54613}" type="slidenum">
              <a:rPr lang="en-US" smtClean="0"/>
              <a:t>22</a:t>
            </a:fld>
            <a:endParaRPr lang="en-US"/>
          </a:p>
        </p:txBody>
      </p:sp>
    </p:spTree>
    <p:extLst>
      <p:ext uri="{BB962C8B-B14F-4D97-AF65-F5344CB8AC3E}">
        <p14:creationId xmlns:p14="http://schemas.microsoft.com/office/powerpoint/2010/main" val="399717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Note to presenters</a:t>
            </a:r>
            <a:r>
              <a:rPr lang="en-US" dirty="0">
                <a:latin typeface="Times New Roman" panose="02020603050405020304" pitchFamily="18" charset="0"/>
                <a:cs typeface="Times New Roman" panose="02020603050405020304" pitchFamily="18" charset="0"/>
              </a:rPr>
              <a:t>: Emphasize that the partial scholarship model in Division II allows student-athletes to be rewarded for their athletic abilities and still earn other sources of merit-based aid to complete their financial aid package.</a:t>
            </a:r>
          </a:p>
        </p:txBody>
      </p:sp>
      <p:sp>
        <p:nvSpPr>
          <p:cNvPr id="4" name="Slide Number Placeholder 3"/>
          <p:cNvSpPr>
            <a:spLocks noGrp="1"/>
          </p:cNvSpPr>
          <p:nvPr>
            <p:ph type="sldNum" sz="quarter" idx="5"/>
          </p:nvPr>
        </p:nvSpPr>
        <p:spPr/>
        <p:txBody>
          <a:bodyPr/>
          <a:lstStyle/>
          <a:p>
            <a:fld id="{F822C7FA-AB90-4746-A2EB-78A64BF54613}" type="slidenum">
              <a:rPr lang="en-US" smtClean="0"/>
              <a:t>4</a:t>
            </a:fld>
            <a:endParaRPr lang="en-US"/>
          </a:p>
        </p:txBody>
      </p:sp>
    </p:spTree>
    <p:extLst>
      <p:ext uri="{BB962C8B-B14F-4D97-AF65-F5344CB8AC3E}">
        <p14:creationId xmlns:p14="http://schemas.microsoft.com/office/powerpoint/2010/main" val="1191920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Note to presenters</a:t>
            </a:r>
            <a:r>
              <a:rPr lang="en-US" dirty="0">
                <a:latin typeface="Times New Roman" panose="02020603050405020304" pitchFamily="18" charset="0"/>
                <a:cs typeface="Times New Roman" panose="02020603050405020304" pitchFamily="18" charset="0"/>
              </a:rPr>
              <a:t>: If you’re looking for a comparison, DI has about 350 members, while DIII has about 430.</a:t>
            </a:r>
          </a:p>
        </p:txBody>
      </p:sp>
      <p:sp>
        <p:nvSpPr>
          <p:cNvPr id="4" name="Slide Number Placeholder 3"/>
          <p:cNvSpPr>
            <a:spLocks noGrp="1"/>
          </p:cNvSpPr>
          <p:nvPr>
            <p:ph type="sldNum" sz="quarter" idx="5"/>
          </p:nvPr>
        </p:nvSpPr>
        <p:spPr/>
        <p:txBody>
          <a:bodyPr/>
          <a:lstStyle/>
          <a:p>
            <a:fld id="{F822C7FA-AB90-4746-A2EB-78A64BF54613}" type="slidenum">
              <a:rPr lang="en-US" smtClean="0"/>
              <a:t>5</a:t>
            </a:fld>
            <a:endParaRPr lang="en-US"/>
          </a:p>
        </p:txBody>
      </p:sp>
    </p:spTree>
    <p:extLst>
      <p:ext uri="{BB962C8B-B14F-4D97-AF65-F5344CB8AC3E}">
        <p14:creationId xmlns:p14="http://schemas.microsoft.com/office/powerpoint/2010/main" val="3410509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presenters</a:t>
            </a:r>
            <a:r>
              <a:rPr lang="en-US" dirty="0"/>
              <a:t>: The current governance structure in Division II has been in place since 1997 when the NCAA “federated” its overall governance structure to allow each of the three divisions more autonomy in decisions that affected them uniquely. It’s important to note that in all three divisions, presidential bodies lead the way (Executive Board and Presidents Council in DII and DIII, respectively; Board of Directors in DI). It might also be worth pointing out that there is an NCAA Board of Governors to oversee the entire Association. The board is composed of administrators from the three divisions, two independent members not associated with athletics and a former student-athlete from each division. This slide presents a good opportunity for you to note representatives in the DII governance structure from your school or conference!</a:t>
            </a:r>
          </a:p>
        </p:txBody>
      </p:sp>
      <p:sp>
        <p:nvSpPr>
          <p:cNvPr id="4" name="Slide Number Placeholder 3"/>
          <p:cNvSpPr>
            <a:spLocks noGrp="1"/>
          </p:cNvSpPr>
          <p:nvPr>
            <p:ph type="sldNum" sz="quarter" idx="5"/>
          </p:nvPr>
        </p:nvSpPr>
        <p:spPr/>
        <p:txBody>
          <a:bodyPr/>
          <a:lstStyle/>
          <a:p>
            <a:fld id="{F822C7FA-AB90-4746-A2EB-78A64BF54613}" type="slidenum">
              <a:rPr lang="en-US" smtClean="0"/>
              <a:t>6</a:t>
            </a:fld>
            <a:endParaRPr lang="en-US"/>
          </a:p>
        </p:txBody>
      </p:sp>
    </p:spTree>
    <p:extLst>
      <p:ext uri="{BB962C8B-B14F-4D97-AF65-F5344CB8AC3E}">
        <p14:creationId xmlns:p14="http://schemas.microsoft.com/office/powerpoint/2010/main" val="3443997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presenters</a:t>
            </a:r>
            <a:r>
              <a:rPr lang="en-US" dirty="0"/>
              <a:t>: It’s important to emphasize the one-school/one-vote process at the NCAA Convention. Division I discontinued that approach in 1997 for a more representative model in which the more high-profile conferences have a weighted voting majority, but Divisions II and III opted to retain the model in which everyone has an equal say. </a:t>
            </a:r>
          </a:p>
        </p:txBody>
      </p:sp>
      <p:sp>
        <p:nvSpPr>
          <p:cNvPr id="4" name="Slide Number Placeholder 3"/>
          <p:cNvSpPr>
            <a:spLocks noGrp="1"/>
          </p:cNvSpPr>
          <p:nvPr>
            <p:ph type="sldNum" sz="quarter" idx="5"/>
          </p:nvPr>
        </p:nvSpPr>
        <p:spPr/>
        <p:txBody>
          <a:bodyPr/>
          <a:lstStyle/>
          <a:p>
            <a:fld id="{F822C7FA-AB90-4746-A2EB-78A64BF54613}" type="slidenum">
              <a:rPr lang="en-US" smtClean="0"/>
              <a:t>7</a:t>
            </a:fld>
            <a:endParaRPr lang="en-US"/>
          </a:p>
        </p:txBody>
      </p:sp>
    </p:spTree>
    <p:extLst>
      <p:ext uri="{BB962C8B-B14F-4D97-AF65-F5344CB8AC3E}">
        <p14:creationId xmlns:p14="http://schemas.microsoft.com/office/powerpoint/2010/main" val="4159472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presenters</a:t>
            </a:r>
            <a:r>
              <a:rPr lang="en-US" dirty="0"/>
              <a:t>: All of these “buckets” have direct benefits to Division II members, either through program administration, professional development opportunities, and in some cases, direct disbursements (allocation of surplus funds at the end of the fiscal year, for example). DII is intentional in funding a first-class championship experience that includes travel, lodging, meals and per diem. This is a good slide for you to point out how your institution/conference benefits from DII programming (e.g., through your conference grants).</a:t>
            </a:r>
          </a:p>
        </p:txBody>
      </p:sp>
      <p:sp>
        <p:nvSpPr>
          <p:cNvPr id="4" name="Slide Number Placeholder 3"/>
          <p:cNvSpPr>
            <a:spLocks noGrp="1"/>
          </p:cNvSpPr>
          <p:nvPr>
            <p:ph type="sldNum" sz="quarter" idx="5"/>
          </p:nvPr>
        </p:nvSpPr>
        <p:spPr/>
        <p:txBody>
          <a:bodyPr/>
          <a:lstStyle/>
          <a:p>
            <a:fld id="{F822C7FA-AB90-4746-A2EB-78A64BF54613}" type="slidenum">
              <a:rPr lang="en-US" smtClean="0"/>
              <a:t>8</a:t>
            </a:fld>
            <a:endParaRPr lang="en-US"/>
          </a:p>
        </p:txBody>
      </p:sp>
    </p:spTree>
    <p:extLst>
      <p:ext uri="{BB962C8B-B14F-4D97-AF65-F5344CB8AC3E}">
        <p14:creationId xmlns:p14="http://schemas.microsoft.com/office/powerpoint/2010/main" val="2467254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Note to presenters</a:t>
            </a:r>
            <a:r>
              <a:rPr lang="en-US" dirty="0">
                <a:latin typeface="Times New Roman" panose="02020603050405020304" pitchFamily="18" charset="0"/>
                <a:cs typeface="Times New Roman" panose="02020603050405020304" pitchFamily="18" charset="0"/>
              </a:rPr>
              <a:t>: The addition of Simon Fraser was the result of a pilot program the NCAA undertook to explore international membership. Division II was the only division to formally adopt legislation to entertain applicants from Canada, and Simon Fraser became an active member in 2012. Then at the 2018 Convention, Division II went even further to adopt legislation that welcomes membership applications from institutions in Mexico.</a:t>
            </a:r>
          </a:p>
        </p:txBody>
      </p:sp>
      <p:sp>
        <p:nvSpPr>
          <p:cNvPr id="4" name="Slide Number Placeholder 3"/>
          <p:cNvSpPr>
            <a:spLocks noGrp="1"/>
          </p:cNvSpPr>
          <p:nvPr>
            <p:ph type="sldNum" sz="quarter" idx="5"/>
          </p:nvPr>
        </p:nvSpPr>
        <p:spPr/>
        <p:txBody>
          <a:bodyPr/>
          <a:lstStyle/>
          <a:p>
            <a:fld id="{F822C7FA-AB90-4746-A2EB-78A64BF54613}" type="slidenum">
              <a:rPr lang="en-US" smtClean="0"/>
              <a:t>9</a:t>
            </a:fld>
            <a:endParaRPr lang="en-US"/>
          </a:p>
        </p:txBody>
      </p:sp>
    </p:spTree>
    <p:extLst>
      <p:ext uri="{BB962C8B-B14F-4D97-AF65-F5344CB8AC3E}">
        <p14:creationId xmlns:p14="http://schemas.microsoft.com/office/powerpoint/2010/main" val="3683193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Note to presenters</a:t>
            </a:r>
            <a:r>
              <a:rPr lang="en-US" dirty="0">
                <a:latin typeface="Times New Roman" panose="02020603050405020304" pitchFamily="18" charset="0"/>
                <a:cs typeface="Times New Roman" panose="02020603050405020304" pitchFamily="18" charset="0"/>
              </a:rPr>
              <a:t>: This diversity of enrollment allows prospective student-athletes a range of opportunities to meet their educational interests and athletics desires. Note however that more than 90 percent of schools enroll fewer than 7,500 students, which provides for a high teacher-to-student ratio. </a:t>
            </a:r>
          </a:p>
        </p:txBody>
      </p:sp>
      <p:sp>
        <p:nvSpPr>
          <p:cNvPr id="4" name="Slide Number Placeholder 3"/>
          <p:cNvSpPr>
            <a:spLocks noGrp="1"/>
          </p:cNvSpPr>
          <p:nvPr>
            <p:ph type="sldNum" sz="quarter" idx="5"/>
          </p:nvPr>
        </p:nvSpPr>
        <p:spPr/>
        <p:txBody>
          <a:bodyPr/>
          <a:lstStyle/>
          <a:p>
            <a:fld id="{F822C7FA-AB90-4746-A2EB-78A64BF54613}" type="slidenum">
              <a:rPr lang="en-US" smtClean="0"/>
              <a:t>10</a:t>
            </a:fld>
            <a:endParaRPr lang="en-US"/>
          </a:p>
        </p:txBody>
      </p:sp>
    </p:spTree>
    <p:extLst>
      <p:ext uri="{BB962C8B-B14F-4D97-AF65-F5344CB8AC3E}">
        <p14:creationId xmlns:p14="http://schemas.microsoft.com/office/powerpoint/2010/main" val="1441419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81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C12C7750-1ADD-6A4F-ACC6-9740CD3BFA3D}"/>
              </a:ext>
            </a:extLst>
          </p:cNvPr>
          <p:cNvSpPr>
            <a:spLocks noGrp="1"/>
          </p:cNvSpPr>
          <p:nvPr>
            <p:ph type="body" sz="quarter" idx="10" hasCustomPrompt="1"/>
          </p:nvPr>
        </p:nvSpPr>
        <p:spPr>
          <a:xfrm>
            <a:off x="6984999" y="616363"/>
            <a:ext cx="4800600" cy="759146"/>
          </a:xfrm>
          <a:prstGeom prst="rect">
            <a:avLst/>
          </a:prstGeom>
        </p:spPr>
        <p:txBody>
          <a:bodyPr/>
          <a:lstStyle>
            <a:lvl1pPr marL="0" indent="0" algn="l">
              <a:buFontTx/>
              <a:buNone/>
              <a:defRPr sz="3500" b="1" i="0" baseline="0">
                <a:latin typeface="Chivo Bold" pitchFamily="2" charset="77"/>
              </a:defRPr>
            </a:lvl1pPr>
          </a:lstStyle>
          <a:p>
            <a:pPr lvl="0"/>
            <a:r>
              <a:rPr lang="en-US"/>
              <a:t>Title or headline here</a:t>
            </a:r>
          </a:p>
        </p:txBody>
      </p:sp>
      <p:sp>
        <p:nvSpPr>
          <p:cNvPr id="12" name="Text Placeholder 2">
            <a:extLst>
              <a:ext uri="{FF2B5EF4-FFF2-40B4-BE49-F238E27FC236}">
                <a16:creationId xmlns:a16="http://schemas.microsoft.com/office/drawing/2014/main" id="{11605BE6-8E83-8046-8690-6E60EBF03DF6}"/>
              </a:ext>
            </a:extLst>
          </p:cNvPr>
          <p:cNvSpPr>
            <a:spLocks noGrp="1"/>
          </p:cNvSpPr>
          <p:nvPr>
            <p:ph type="body" sz="quarter" idx="11" hasCustomPrompt="1"/>
          </p:nvPr>
        </p:nvSpPr>
        <p:spPr>
          <a:xfrm>
            <a:off x="6984999" y="1375509"/>
            <a:ext cx="4800601" cy="4509476"/>
          </a:xfrm>
          <a:prstGeom prst="rect">
            <a:avLst/>
          </a:prstGeom>
        </p:spPr>
        <p:txBody>
          <a:bodyPr/>
          <a:lstStyle>
            <a:lvl1pPr marL="0" indent="0" algn="l">
              <a:buFontTx/>
              <a:buNone/>
              <a:defRPr sz="2400" b="0" i="0" baseline="0">
                <a:latin typeface="Chivo" pitchFamily="2" charset="77"/>
              </a:defRPr>
            </a:lvl1pPr>
          </a:lstStyle>
          <a:p>
            <a:pPr lvl="0"/>
            <a:r>
              <a:rPr lang="en-US"/>
              <a:t>Text right here.</a:t>
            </a:r>
          </a:p>
        </p:txBody>
      </p:sp>
    </p:spTree>
    <p:extLst>
      <p:ext uri="{BB962C8B-B14F-4D97-AF65-F5344CB8AC3E}">
        <p14:creationId xmlns:p14="http://schemas.microsoft.com/office/powerpoint/2010/main" val="1962219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C12C7750-1ADD-6A4F-ACC6-9740CD3BFA3D}"/>
              </a:ext>
            </a:extLst>
          </p:cNvPr>
          <p:cNvSpPr>
            <a:spLocks noGrp="1"/>
          </p:cNvSpPr>
          <p:nvPr>
            <p:ph type="body" sz="quarter" idx="10" hasCustomPrompt="1"/>
          </p:nvPr>
        </p:nvSpPr>
        <p:spPr>
          <a:xfrm>
            <a:off x="6984999" y="616363"/>
            <a:ext cx="4800600" cy="759146"/>
          </a:xfrm>
          <a:prstGeom prst="rect">
            <a:avLst/>
          </a:prstGeom>
        </p:spPr>
        <p:txBody>
          <a:bodyPr/>
          <a:lstStyle>
            <a:lvl1pPr marL="0" indent="0" algn="l">
              <a:buFontTx/>
              <a:buNone/>
              <a:defRPr sz="3500" b="1" i="0" baseline="0">
                <a:latin typeface="Chivo Bold" pitchFamily="2" charset="77"/>
              </a:defRPr>
            </a:lvl1pPr>
          </a:lstStyle>
          <a:p>
            <a:pPr lvl="0"/>
            <a:r>
              <a:rPr lang="en-US"/>
              <a:t>Title or headline here</a:t>
            </a:r>
          </a:p>
        </p:txBody>
      </p:sp>
      <p:sp>
        <p:nvSpPr>
          <p:cNvPr id="12" name="Text Placeholder 2">
            <a:extLst>
              <a:ext uri="{FF2B5EF4-FFF2-40B4-BE49-F238E27FC236}">
                <a16:creationId xmlns:a16="http://schemas.microsoft.com/office/drawing/2014/main" id="{11605BE6-8E83-8046-8690-6E60EBF03DF6}"/>
              </a:ext>
            </a:extLst>
          </p:cNvPr>
          <p:cNvSpPr>
            <a:spLocks noGrp="1"/>
          </p:cNvSpPr>
          <p:nvPr>
            <p:ph type="body" sz="quarter" idx="11" hasCustomPrompt="1"/>
          </p:nvPr>
        </p:nvSpPr>
        <p:spPr>
          <a:xfrm>
            <a:off x="6984999" y="1375509"/>
            <a:ext cx="4800601" cy="4509476"/>
          </a:xfrm>
          <a:prstGeom prst="rect">
            <a:avLst/>
          </a:prstGeom>
        </p:spPr>
        <p:txBody>
          <a:bodyPr/>
          <a:lstStyle>
            <a:lvl1pPr marL="0" indent="0" algn="l">
              <a:buFontTx/>
              <a:buNone/>
              <a:defRPr sz="2400" b="0" i="0" baseline="0">
                <a:latin typeface="Chivo" pitchFamily="2" charset="77"/>
              </a:defRPr>
            </a:lvl1pPr>
          </a:lstStyle>
          <a:p>
            <a:pPr lvl="0"/>
            <a:r>
              <a:rPr lang="en-US"/>
              <a:t>Text right here.</a:t>
            </a:r>
          </a:p>
        </p:txBody>
      </p:sp>
    </p:spTree>
    <p:extLst>
      <p:ext uri="{BB962C8B-B14F-4D97-AF65-F5344CB8AC3E}">
        <p14:creationId xmlns:p14="http://schemas.microsoft.com/office/powerpoint/2010/main" val="201122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C12C7750-1ADD-6A4F-ACC6-9740CD3BFA3D}"/>
              </a:ext>
            </a:extLst>
          </p:cNvPr>
          <p:cNvSpPr>
            <a:spLocks noGrp="1"/>
          </p:cNvSpPr>
          <p:nvPr>
            <p:ph type="body" sz="quarter" idx="10" hasCustomPrompt="1"/>
          </p:nvPr>
        </p:nvSpPr>
        <p:spPr>
          <a:xfrm>
            <a:off x="6984999" y="616363"/>
            <a:ext cx="4800600" cy="759146"/>
          </a:xfrm>
          <a:prstGeom prst="rect">
            <a:avLst/>
          </a:prstGeom>
        </p:spPr>
        <p:txBody>
          <a:bodyPr/>
          <a:lstStyle>
            <a:lvl1pPr marL="0" indent="0" algn="l">
              <a:buFontTx/>
              <a:buNone/>
              <a:defRPr sz="3500" b="1" i="0" baseline="0">
                <a:latin typeface="Chivo Bold" pitchFamily="2" charset="77"/>
              </a:defRPr>
            </a:lvl1pPr>
          </a:lstStyle>
          <a:p>
            <a:pPr lvl="0"/>
            <a:r>
              <a:rPr lang="en-US"/>
              <a:t>Title or headline here</a:t>
            </a:r>
          </a:p>
        </p:txBody>
      </p:sp>
      <p:sp>
        <p:nvSpPr>
          <p:cNvPr id="12" name="Text Placeholder 2">
            <a:extLst>
              <a:ext uri="{FF2B5EF4-FFF2-40B4-BE49-F238E27FC236}">
                <a16:creationId xmlns:a16="http://schemas.microsoft.com/office/drawing/2014/main" id="{11605BE6-8E83-8046-8690-6E60EBF03DF6}"/>
              </a:ext>
            </a:extLst>
          </p:cNvPr>
          <p:cNvSpPr>
            <a:spLocks noGrp="1"/>
          </p:cNvSpPr>
          <p:nvPr>
            <p:ph type="body" sz="quarter" idx="11" hasCustomPrompt="1"/>
          </p:nvPr>
        </p:nvSpPr>
        <p:spPr>
          <a:xfrm>
            <a:off x="6984999" y="1375509"/>
            <a:ext cx="4800601" cy="4509476"/>
          </a:xfrm>
          <a:prstGeom prst="rect">
            <a:avLst/>
          </a:prstGeom>
        </p:spPr>
        <p:txBody>
          <a:bodyPr/>
          <a:lstStyle>
            <a:lvl1pPr marL="0" indent="0" algn="l">
              <a:buFontTx/>
              <a:buNone/>
              <a:defRPr sz="2400" b="0" i="0" baseline="0">
                <a:latin typeface="Chivo" pitchFamily="2" charset="77"/>
              </a:defRPr>
            </a:lvl1pPr>
          </a:lstStyle>
          <a:p>
            <a:pPr lvl="0"/>
            <a:r>
              <a:rPr lang="en-US"/>
              <a:t>Text right here.</a:t>
            </a:r>
          </a:p>
        </p:txBody>
      </p:sp>
    </p:spTree>
    <p:extLst>
      <p:ext uri="{BB962C8B-B14F-4D97-AF65-F5344CB8AC3E}">
        <p14:creationId xmlns:p14="http://schemas.microsoft.com/office/powerpoint/2010/main" val="1398681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C12C7750-1ADD-6A4F-ACC6-9740CD3BFA3D}"/>
              </a:ext>
            </a:extLst>
          </p:cNvPr>
          <p:cNvSpPr>
            <a:spLocks noGrp="1"/>
          </p:cNvSpPr>
          <p:nvPr>
            <p:ph type="body" sz="quarter" idx="10" hasCustomPrompt="1"/>
          </p:nvPr>
        </p:nvSpPr>
        <p:spPr>
          <a:xfrm>
            <a:off x="6984999" y="616363"/>
            <a:ext cx="4800600" cy="759146"/>
          </a:xfrm>
          <a:prstGeom prst="rect">
            <a:avLst/>
          </a:prstGeom>
        </p:spPr>
        <p:txBody>
          <a:bodyPr/>
          <a:lstStyle>
            <a:lvl1pPr marL="0" indent="0" algn="l">
              <a:buFontTx/>
              <a:buNone/>
              <a:defRPr sz="3500" b="1" i="0" baseline="0">
                <a:latin typeface="Chivo Bold" pitchFamily="2" charset="77"/>
              </a:defRPr>
            </a:lvl1pPr>
          </a:lstStyle>
          <a:p>
            <a:pPr lvl="0"/>
            <a:r>
              <a:rPr lang="en-US"/>
              <a:t>Title or headline here</a:t>
            </a:r>
          </a:p>
        </p:txBody>
      </p:sp>
      <p:sp>
        <p:nvSpPr>
          <p:cNvPr id="12" name="Text Placeholder 2">
            <a:extLst>
              <a:ext uri="{FF2B5EF4-FFF2-40B4-BE49-F238E27FC236}">
                <a16:creationId xmlns:a16="http://schemas.microsoft.com/office/drawing/2014/main" id="{11605BE6-8E83-8046-8690-6E60EBF03DF6}"/>
              </a:ext>
            </a:extLst>
          </p:cNvPr>
          <p:cNvSpPr>
            <a:spLocks noGrp="1"/>
          </p:cNvSpPr>
          <p:nvPr>
            <p:ph type="body" sz="quarter" idx="11" hasCustomPrompt="1"/>
          </p:nvPr>
        </p:nvSpPr>
        <p:spPr>
          <a:xfrm>
            <a:off x="6984999" y="1375509"/>
            <a:ext cx="4800601" cy="4509476"/>
          </a:xfrm>
          <a:prstGeom prst="rect">
            <a:avLst/>
          </a:prstGeom>
        </p:spPr>
        <p:txBody>
          <a:bodyPr/>
          <a:lstStyle>
            <a:lvl1pPr marL="0" indent="0" algn="l">
              <a:buFontTx/>
              <a:buNone/>
              <a:defRPr sz="2400" b="0" i="0" baseline="0">
                <a:latin typeface="Chivo" pitchFamily="2" charset="77"/>
              </a:defRPr>
            </a:lvl1pPr>
          </a:lstStyle>
          <a:p>
            <a:pPr lvl="0"/>
            <a:r>
              <a:rPr lang="en-US"/>
              <a:t>Text right here.</a:t>
            </a:r>
          </a:p>
        </p:txBody>
      </p:sp>
    </p:spTree>
    <p:extLst>
      <p:ext uri="{BB962C8B-B14F-4D97-AF65-F5344CB8AC3E}">
        <p14:creationId xmlns:p14="http://schemas.microsoft.com/office/powerpoint/2010/main" val="294108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C12C7750-1ADD-6A4F-ACC6-9740CD3BFA3D}"/>
              </a:ext>
            </a:extLst>
          </p:cNvPr>
          <p:cNvSpPr>
            <a:spLocks noGrp="1"/>
          </p:cNvSpPr>
          <p:nvPr>
            <p:ph type="body" sz="quarter" idx="10" hasCustomPrompt="1"/>
          </p:nvPr>
        </p:nvSpPr>
        <p:spPr>
          <a:xfrm>
            <a:off x="6984999" y="616363"/>
            <a:ext cx="4800600" cy="759146"/>
          </a:xfrm>
          <a:prstGeom prst="rect">
            <a:avLst/>
          </a:prstGeom>
        </p:spPr>
        <p:txBody>
          <a:bodyPr/>
          <a:lstStyle>
            <a:lvl1pPr marL="0" indent="0" algn="l">
              <a:buFontTx/>
              <a:buNone/>
              <a:defRPr sz="3500" b="1" i="0" baseline="0">
                <a:latin typeface="Chivo Bold" pitchFamily="2" charset="77"/>
              </a:defRPr>
            </a:lvl1pPr>
          </a:lstStyle>
          <a:p>
            <a:pPr lvl="0"/>
            <a:r>
              <a:rPr lang="en-US"/>
              <a:t>Title or headline here</a:t>
            </a:r>
          </a:p>
        </p:txBody>
      </p:sp>
      <p:sp>
        <p:nvSpPr>
          <p:cNvPr id="12" name="Text Placeholder 2">
            <a:extLst>
              <a:ext uri="{FF2B5EF4-FFF2-40B4-BE49-F238E27FC236}">
                <a16:creationId xmlns:a16="http://schemas.microsoft.com/office/drawing/2014/main" id="{11605BE6-8E83-8046-8690-6E60EBF03DF6}"/>
              </a:ext>
            </a:extLst>
          </p:cNvPr>
          <p:cNvSpPr>
            <a:spLocks noGrp="1"/>
          </p:cNvSpPr>
          <p:nvPr>
            <p:ph type="body" sz="quarter" idx="11" hasCustomPrompt="1"/>
          </p:nvPr>
        </p:nvSpPr>
        <p:spPr>
          <a:xfrm>
            <a:off x="6984999" y="1375509"/>
            <a:ext cx="4800601" cy="4509476"/>
          </a:xfrm>
          <a:prstGeom prst="rect">
            <a:avLst/>
          </a:prstGeom>
        </p:spPr>
        <p:txBody>
          <a:bodyPr/>
          <a:lstStyle>
            <a:lvl1pPr marL="0" indent="0" algn="l">
              <a:buFontTx/>
              <a:buNone/>
              <a:defRPr sz="2400" b="0" i="0" baseline="0">
                <a:latin typeface="Chivo" pitchFamily="2" charset="77"/>
              </a:defRPr>
            </a:lvl1pPr>
          </a:lstStyle>
          <a:p>
            <a:pPr lvl="0"/>
            <a:r>
              <a:rPr lang="en-US"/>
              <a:t>Text right here.</a:t>
            </a:r>
          </a:p>
        </p:txBody>
      </p:sp>
    </p:spTree>
    <p:extLst>
      <p:ext uri="{BB962C8B-B14F-4D97-AF65-F5344CB8AC3E}">
        <p14:creationId xmlns:p14="http://schemas.microsoft.com/office/powerpoint/2010/main" val="378473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C12C7750-1ADD-6A4F-ACC6-9740CD3BFA3D}"/>
              </a:ext>
            </a:extLst>
          </p:cNvPr>
          <p:cNvSpPr>
            <a:spLocks noGrp="1"/>
          </p:cNvSpPr>
          <p:nvPr>
            <p:ph type="body" sz="quarter" idx="10" hasCustomPrompt="1"/>
          </p:nvPr>
        </p:nvSpPr>
        <p:spPr>
          <a:xfrm>
            <a:off x="6984999" y="616363"/>
            <a:ext cx="4800600" cy="759146"/>
          </a:xfrm>
          <a:prstGeom prst="rect">
            <a:avLst/>
          </a:prstGeom>
        </p:spPr>
        <p:txBody>
          <a:bodyPr/>
          <a:lstStyle>
            <a:lvl1pPr marL="0" indent="0" algn="l">
              <a:buFontTx/>
              <a:buNone/>
              <a:defRPr sz="3500" b="1" i="0" baseline="0">
                <a:latin typeface="Chivo Bold" pitchFamily="2" charset="77"/>
              </a:defRPr>
            </a:lvl1pPr>
          </a:lstStyle>
          <a:p>
            <a:pPr lvl="0"/>
            <a:r>
              <a:rPr lang="en-US"/>
              <a:t>Title or headline here</a:t>
            </a:r>
          </a:p>
        </p:txBody>
      </p:sp>
      <p:sp>
        <p:nvSpPr>
          <p:cNvPr id="12" name="Text Placeholder 2">
            <a:extLst>
              <a:ext uri="{FF2B5EF4-FFF2-40B4-BE49-F238E27FC236}">
                <a16:creationId xmlns:a16="http://schemas.microsoft.com/office/drawing/2014/main" id="{11605BE6-8E83-8046-8690-6E60EBF03DF6}"/>
              </a:ext>
            </a:extLst>
          </p:cNvPr>
          <p:cNvSpPr>
            <a:spLocks noGrp="1"/>
          </p:cNvSpPr>
          <p:nvPr>
            <p:ph type="body" sz="quarter" idx="11" hasCustomPrompt="1"/>
          </p:nvPr>
        </p:nvSpPr>
        <p:spPr>
          <a:xfrm>
            <a:off x="6984999" y="1375509"/>
            <a:ext cx="4800601" cy="4509476"/>
          </a:xfrm>
          <a:prstGeom prst="rect">
            <a:avLst/>
          </a:prstGeom>
        </p:spPr>
        <p:txBody>
          <a:bodyPr/>
          <a:lstStyle>
            <a:lvl1pPr marL="0" indent="0" algn="l">
              <a:buFontTx/>
              <a:buNone/>
              <a:defRPr sz="2400" b="0" i="0" baseline="0">
                <a:latin typeface="Chivo" pitchFamily="2" charset="77"/>
              </a:defRPr>
            </a:lvl1pPr>
          </a:lstStyle>
          <a:p>
            <a:pPr lvl="0"/>
            <a:r>
              <a:rPr lang="en-US"/>
              <a:t>Text right here.</a:t>
            </a:r>
          </a:p>
        </p:txBody>
      </p:sp>
    </p:spTree>
    <p:extLst>
      <p:ext uri="{BB962C8B-B14F-4D97-AF65-F5344CB8AC3E}">
        <p14:creationId xmlns:p14="http://schemas.microsoft.com/office/powerpoint/2010/main" val="20473651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C12C7750-1ADD-6A4F-ACC6-9740CD3BFA3D}"/>
              </a:ext>
            </a:extLst>
          </p:cNvPr>
          <p:cNvSpPr>
            <a:spLocks noGrp="1"/>
          </p:cNvSpPr>
          <p:nvPr>
            <p:ph type="body" sz="quarter" idx="10" hasCustomPrompt="1"/>
          </p:nvPr>
        </p:nvSpPr>
        <p:spPr>
          <a:xfrm>
            <a:off x="6984999" y="616363"/>
            <a:ext cx="4800600" cy="759146"/>
          </a:xfrm>
          <a:prstGeom prst="rect">
            <a:avLst/>
          </a:prstGeom>
        </p:spPr>
        <p:txBody>
          <a:bodyPr/>
          <a:lstStyle>
            <a:lvl1pPr marL="0" indent="0" algn="l">
              <a:buFontTx/>
              <a:buNone/>
              <a:defRPr sz="3500" b="1" i="0" baseline="0">
                <a:latin typeface="Chivo Bold" pitchFamily="2" charset="77"/>
              </a:defRPr>
            </a:lvl1pPr>
          </a:lstStyle>
          <a:p>
            <a:pPr lvl="0"/>
            <a:r>
              <a:rPr lang="en-US"/>
              <a:t>Title or headline here</a:t>
            </a:r>
          </a:p>
        </p:txBody>
      </p:sp>
      <p:sp>
        <p:nvSpPr>
          <p:cNvPr id="12" name="Text Placeholder 2">
            <a:extLst>
              <a:ext uri="{FF2B5EF4-FFF2-40B4-BE49-F238E27FC236}">
                <a16:creationId xmlns:a16="http://schemas.microsoft.com/office/drawing/2014/main" id="{11605BE6-8E83-8046-8690-6E60EBF03DF6}"/>
              </a:ext>
            </a:extLst>
          </p:cNvPr>
          <p:cNvSpPr>
            <a:spLocks noGrp="1"/>
          </p:cNvSpPr>
          <p:nvPr>
            <p:ph type="body" sz="quarter" idx="11" hasCustomPrompt="1"/>
          </p:nvPr>
        </p:nvSpPr>
        <p:spPr>
          <a:xfrm>
            <a:off x="6984999" y="1375509"/>
            <a:ext cx="4800601" cy="4509476"/>
          </a:xfrm>
          <a:prstGeom prst="rect">
            <a:avLst/>
          </a:prstGeom>
        </p:spPr>
        <p:txBody>
          <a:bodyPr/>
          <a:lstStyle>
            <a:lvl1pPr marL="0" indent="0" algn="l">
              <a:buFontTx/>
              <a:buNone/>
              <a:defRPr sz="2400" b="0" i="0" baseline="0">
                <a:latin typeface="Chivo" pitchFamily="2" charset="77"/>
              </a:defRPr>
            </a:lvl1pPr>
          </a:lstStyle>
          <a:p>
            <a:pPr lvl="0"/>
            <a:r>
              <a:rPr lang="en-US"/>
              <a:t>Text right here.</a:t>
            </a:r>
          </a:p>
        </p:txBody>
      </p:sp>
    </p:spTree>
    <p:extLst>
      <p:ext uri="{BB962C8B-B14F-4D97-AF65-F5344CB8AC3E}">
        <p14:creationId xmlns:p14="http://schemas.microsoft.com/office/powerpoint/2010/main" val="309492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FA2B246-52CE-5544-AE37-D5ABC9B90A5F}"/>
              </a:ext>
            </a:extLst>
          </p:cNvPr>
          <p:cNvSpPr>
            <a:spLocks noGrp="1"/>
          </p:cNvSpPr>
          <p:nvPr>
            <p:ph type="body" sz="quarter" idx="10" hasCustomPrompt="1"/>
          </p:nvPr>
        </p:nvSpPr>
        <p:spPr>
          <a:xfrm>
            <a:off x="0" y="6418812"/>
            <a:ext cx="12191999" cy="664621"/>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700" b="0" i="0" baseline="0">
                <a:solidFill>
                  <a:schemeClr val="bg2">
                    <a:lumMod val="50000"/>
                  </a:schemeClr>
                </a:solidFill>
                <a:latin typeface="Chivo" pitchFamily="2" charset="77"/>
              </a:defRPr>
            </a:lvl1pPr>
          </a:lstStyle>
          <a:p>
            <a:r>
              <a:rPr lang="en-US" sz="700" b="1" i="0" u="none" strike="noStrike" kern="1200">
                <a:solidFill>
                  <a:schemeClr val="bg2">
                    <a:lumMod val="50000"/>
                  </a:schemeClr>
                </a:solidFill>
                <a:effectLst/>
                <a:latin typeface="Chivo Bold" pitchFamily="2" charset="77"/>
                <a:ea typeface="+mn-ea"/>
                <a:cs typeface="+mn-cs"/>
              </a:rPr>
              <a:t>NCAA and Make It Yours are trademarks of the National Collegiate Athletic Association.</a:t>
            </a:r>
            <a:endParaRPr lang="en-US" sz="700" b="1" i="0">
              <a:solidFill>
                <a:schemeClr val="bg2">
                  <a:lumMod val="50000"/>
                </a:schemeClr>
              </a:solidFill>
              <a:latin typeface="Chivo Bold" pitchFamily="2" charset="77"/>
            </a:endParaRPr>
          </a:p>
          <a:p>
            <a:pPr lvl="0"/>
            <a:endParaRPr lang="en-US"/>
          </a:p>
        </p:txBody>
      </p:sp>
    </p:spTree>
    <p:extLst>
      <p:ext uri="{BB962C8B-B14F-4D97-AF65-F5344CB8AC3E}">
        <p14:creationId xmlns:p14="http://schemas.microsoft.com/office/powerpoint/2010/main" val="271746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Typography Disk Only">
    <p:bg>
      <p:bgPr>
        <a:solidFill>
          <a:schemeClr val="bg1"/>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578E4EAA-2643-7C46-B381-870C6C3FBC99}"/>
              </a:ext>
            </a:extLst>
          </p:cNvPr>
          <p:cNvSpPr>
            <a:spLocks noGrp="1"/>
          </p:cNvSpPr>
          <p:nvPr>
            <p:ph type="body" sz="quarter" idx="10" hasCustomPrompt="1"/>
          </p:nvPr>
        </p:nvSpPr>
        <p:spPr>
          <a:xfrm>
            <a:off x="923112" y="2840451"/>
            <a:ext cx="6031621" cy="1542522"/>
          </a:xfrm>
          <a:prstGeom prst="rect">
            <a:avLst/>
          </a:prstGeom>
        </p:spPr>
        <p:txBody>
          <a:bodyPr/>
          <a:lstStyle>
            <a:lvl1pPr marL="0" indent="0" algn="l">
              <a:buFontTx/>
              <a:buNone/>
              <a:defRPr sz="4800" b="1" i="0" baseline="0">
                <a:latin typeface="Chivo Bold" pitchFamily="2" charset="77"/>
              </a:defRPr>
            </a:lvl1pPr>
          </a:lstStyle>
          <a:p>
            <a:pPr lvl="0"/>
            <a:r>
              <a:rPr lang="en-US"/>
              <a:t>Title goes right here and here if needed</a:t>
            </a:r>
          </a:p>
        </p:txBody>
      </p:sp>
      <p:sp>
        <p:nvSpPr>
          <p:cNvPr id="7" name="Text Placeholder 2">
            <a:extLst>
              <a:ext uri="{FF2B5EF4-FFF2-40B4-BE49-F238E27FC236}">
                <a16:creationId xmlns:a16="http://schemas.microsoft.com/office/drawing/2014/main" id="{DEECD80B-2FE1-D244-911F-BBC795CA44EA}"/>
              </a:ext>
            </a:extLst>
          </p:cNvPr>
          <p:cNvSpPr>
            <a:spLocks noGrp="1"/>
          </p:cNvSpPr>
          <p:nvPr>
            <p:ph type="body" sz="quarter" idx="11" hasCustomPrompt="1"/>
          </p:nvPr>
        </p:nvSpPr>
        <p:spPr>
          <a:xfrm>
            <a:off x="923112" y="4490421"/>
            <a:ext cx="6031621" cy="439614"/>
          </a:xfrm>
          <a:prstGeom prst="rect">
            <a:avLst/>
          </a:prstGeom>
        </p:spPr>
        <p:txBody>
          <a:bodyPr/>
          <a:lstStyle>
            <a:lvl1pPr marL="0" indent="0" algn="l">
              <a:buFontTx/>
              <a:buNone/>
              <a:defRPr sz="2400" b="0" i="0" baseline="0">
                <a:latin typeface="Chivo" pitchFamily="2" charset="77"/>
              </a:defRPr>
            </a:lvl1pPr>
          </a:lstStyle>
          <a:p>
            <a:pPr lvl="0"/>
            <a:r>
              <a:rPr lang="en-US"/>
              <a:t>Deck goes right here and here if needed</a:t>
            </a:r>
          </a:p>
        </p:txBody>
      </p:sp>
    </p:spTree>
    <p:extLst>
      <p:ext uri="{BB962C8B-B14F-4D97-AF65-F5344CB8AC3E}">
        <p14:creationId xmlns:p14="http://schemas.microsoft.com/office/powerpoint/2010/main" val="1362053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5FA04C-D891-1E41-A3B2-D306117F1090}"/>
              </a:ext>
            </a:extLst>
          </p:cNvPr>
          <p:cNvSpPr>
            <a:spLocks noGrp="1"/>
          </p:cNvSpPr>
          <p:nvPr>
            <p:ph type="body" sz="quarter" idx="10" hasCustomPrompt="1"/>
          </p:nvPr>
        </p:nvSpPr>
        <p:spPr>
          <a:xfrm>
            <a:off x="445769" y="522297"/>
            <a:ext cx="6205123" cy="727883"/>
          </a:xfrm>
          <a:prstGeom prst="rect">
            <a:avLst/>
          </a:prstGeom>
        </p:spPr>
        <p:txBody>
          <a:bodyPr/>
          <a:lstStyle>
            <a:lvl1pPr marL="0" indent="0" algn="l">
              <a:buFontTx/>
              <a:buNone/>
              <a:defRPr sz="4200" b="1" i="0" baseline="0">
                <a:latin typeface="Chivo Bold" pitchFamily="2" charset="77"/>
              </a:defRPr>
            </a:lvl1pPr>
          </a:lstStyle>
          <a:p>
            <a:pPr lvl="0"/>
            <a:r>
              <a:rPr lang="en-US"/>
              <a:t>Title or headline here</a:t>
            </a:r>
          </a:p>
        </p:txBody>
      </p:sp>
      <p:sp>
        <p:nvSpPr>
          <p:cNvPr id="4" name="Text Placeholder 2">
            <a:extLst>
              <a:ext uri="{FF2B5EF4-FFF2-40B4-BE49-F238E27FC236}">
                <a16:creationId xmlns:a16="http://schemas.microsoft.com/office/drawing/2014/main" id="{66EAA8C2-8299-8542-B957-91D0A59001AB}"/>
              </a:ext>
            </a:extLst>
          </p:cNvPr>
          <p:cNvSpPr>
            <a:spLocks noGrp="1"/>
          </p:cNvSpPr>
          <p:nvPr>
            <p:ph type="body" sz="quarter" idx="11" hasCustomPrompt="1"/>
          </p:nvPr>
        </p:nvSpPr>
        <p:spPr>
          <a:xfrm>
            <a:off x="442455" y="1250180"/>
            <a:ext cx="6208437" cy="4415974"/>
          </a:xfrm>
          <a:prstGeom prst="rect">
            <a:avLst/>
          </a:prstGeom>
        </p:spPr>
        <p:txBody>
          <a:bodyPr/>
          <a:lstStyle>
            <a:lvl1pPr marL="0" indent="0" algn="l">
              <a:buFontTx/>
              <a:buNone/>
              <a:defRPr sz="2400" b="0" i="0" baseline="0">
                <a:latin typeface="Chivo" pitchFamily="2" charset="77"/>
              </a:defRPr>
            </a:lvl1pPr>
          </a:lstStyle>
          <a:p>
            <a:pPr lvl="0"/>
            <a:r>
              <a:rPr lang="en-US"/>
              <a:t>Text right here.</a:t>
            </a:r>
          </a:p>
        </p:txBody>
      </p:sp>
    </p:spTree>
    <p:extLst>
      <p:ext uri="{BB962C8B-B14F-4D97-AF65-F5344CB8AC3E}">
        <p14:creationId xmlns:p14="http://schemas.microsoft.com/office/powerpoint/2010/main" val="20907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B71987-8468-C64B-BE2B-97614871EDEC}"/>
              </a:ext>
            </a:extLst>
          </p:cNvPr>
          <p:cNvSpPr>
            <a:spLocks noGrp="1"/>
          </p:cNvSpPr>
          <p:nvPr>
            <p:ph type="body" sz="quarter" idx="10" hasCustomPrompt="1"/>
          </p:nvPr>
        </p:nvSpPr>
        <p:spPr>
          <a:xfrm>
            <a:off x="455295" y="2454736"/>
            <a:ext cx="11281410" cy="835158"/>
          </a:xfrm>
          <a:prstGeom prst="rect">
            <a:avLst/>
          </a:prstGeom>
        </p:spPr>
        <p:txBody>
          <a:bodyPr/>
          <a:lstStyle>
            <a:lvl1pPr marL="0" indent="0" algn="ctr">
              <a:buFontTx/>
              <a:buNone/>
              <a:defRPr sz="4800" b="1" i="0" baseline="0">
                <a:latin typeface="Chivo Bold" pitchFamily="2" charset="77"/>
              </a:defRPr>
            </a:lvl1pPr>
          </a:lstStyle>
          <a:p>
            <a:pPr lvl="0"/>
            <a:r>
              <a:rPr lang="en-US"/>
              <a:t>Section Title</a:t>
            </a:r>
          </a:p>
        </p:txBody>
      </p:sp>
      <p:sp>
        <p:nvSpPr>
          <p:cNvPr id="4" name="Text Placeholder 2">
            <a:extLst>
              <a:ext uri="{FF2B5EF4-FFF2-40B4-BE49-F238E27FC236}">
                <a16:creationId xmlns:a16="http://schemas.microsoft.com/office/drawing/2014/main" id="{AF3CB8EB-23B8-AD4D-8398-144756C31877}"/>
              </a:ext>
            </a:extLst>
          </p:cNvPr>
          <p:cNvSpPr>
            <a:spLocks noGrp="1"/>
          </p:cNvSpPr>
          <p:nvPr>
            <p:ph type="body" sz="quarter" idx="11" hasCustomPrompt="1"/>
          </p:nvPr>
        </p:nvSpPr>
        <p:spPr>
          <a:xfrm>
            <a:off x="924340" y="3345878"/>
            <a:ext cx="10356574" cy="679470"/>
          </a:xfrm>
          <a:prstGeom prst="rect">
            <a:avLst/>
          </a:prstGeom>
        </p:spPr>
        <p:txBody>
          <a:bodyPr/>
          <a:lstStyle>
            <a:lvl1pPr marL="0" indent="0" algn="ctr">
              <a:buFontTx/>
              <a:buNone/>
              <a:defRPr sz="2400" b="0" i="0" baseline="0">
                <a:latin typeface="Chivo" pitchFamily="2" charset="77"/>
              </a:defRPr>
            </a:lvl1pPr>
          </a:lstStyle>
          <a:p>
            <a:pPr lvl="0"/>
            <a:r>
              <a:rPr lang="en-US"/>
              <a:t>Subtitle if needed</a:t>
            </a:r>
          </a:p>
        </p:txBody>
      </p:sp>
    </p:spTree>
    <p:extLst>
      <p:ext uri="{BB962C8B-B14F-4D97-AF65-F5344CB8AC3E}">
        <p14:creationId xmlns:p14="http://schemas.microsoft.com/office/powerpoint/2010/main" val="2273279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596ABE-A134-7141-922B-D87368801601}"/>
              </a:ext>
            </a:extLst>
          </p:cNvPr>
          <p:cNvSpPr>
            <a:spLocks noGrp="1"/>
          </p:cNvSpPr>
          <p:nvPr>
            <p:ph type="body" sz="quarter" idx="10" hasCustomPrompt="1"/>
          </p:nvPr>
        </p:nvSpPr>
        <p:spPr>
          <a:xfrm>
            <a:off x="445768" y="576024"/>
            <a:ext cx="11214391" cy="799484"/>
          </a:xfrm>
          <a:prstGeom prst="rect">
            <a:avLst/>
          </a:prstGeom>
        </p:spPr>
        <p:txBody>
          <a:bodyPr/>
          <a:lstStyle>
            <a:lvl1pPr>
              <a:buFontTx/>
              <a:buNone/>
              <a:defRPr sz="4800" b="1" i="0" baseline="0">
                <a:latin typeface="Chivo Bold" pitchFamily="2" charset="77"/>
              </a:defRPr>
            </a:lvl1pPr>
          </a:lstStyle>
          <a:p>
            <a:pPr lvl="0"/>
            <a:r>
              <a:rPr lang="en-US"/>
              <a:t>Title or headline here</a:t>
            </a:r>
          </a:p>
        </p:txBody>
      </p:sp>
      <p:sp>
        <p:nvSpPr>
          <p:cNvPr id="4" name="Text Placeholder 4">
            <a:extLst>
              <a:ext uri="{FF2B5EF4-FFF2-40B4-BE49-F238E27FC236}">
                <a16:creationId xmlns:a16="http://schemas.microsoft.com/office/drawing/2014/main" id="{4D9DFD4E-3248-C249-A950-5D076D2D40A2}"/>
              </a:ext>
            </a:extLst>
          </p:cNvPr>
          <p:cNvSpPr>
            <a:spLocks noGrp="1"/>
          </p:cNvSpPr>
          <p:nvPr>
            <p:ph type="body" sz="quarter" idx="11" hasCustomPrompt="1"/>
          </p:nvPr>
        </p:nvSpPr>
        <p:spPr>
          <a:xfrm>
            <a:off x="445770" y="1508368"/>
            <a:ext cx="11214391" cy="4320931"/>
          </a:xfrm>
          <a:prstGeom prst="rect">
            <a:avLst/>
          </a:prstGeom>
        </p:spPr>
        <p:txBody>
          <a:bodyPr/>
          <a:lstStyle>
            <a:lvl1pPr>
              <a:defRPr b="0" i="0">
                <a:latin typeface="Chivo" pitchFamily="2" charset="77"/>
              </a:defRPr>
            </a:lvl1pPr>
            <a:lvl2pPr marL="577850" indent="-314325">
              <a:buFont typeface="Courier New" panose="02070309020205020404" pitchFamily="49" charset="0"/>
              <a:buChar char="o"/>
              <a:tabLst/>
              <a:defRPr b="0" i="0">
                <a:latin typeface="Chivo" pitchFamily="2" charset="77"/>
              </a:defRPr>
            </a:lvl2pPr>
            <a:lvl3pPr marL="863600" indent="-265113">
              <a:buFont typeface="System Font Regular"/>
              <a:buChar char="&gt;"/>
              <a:tabLst/>
              <a:defRPr b="0" i="0">
                <a:latin typeface="Chivo" pitchFamily="2" charset="77"/>
              </a:defRPr>
            </a:lvl3pPr>
            <a:lvl4pPr marL="1147763" indent="-284163">
              <a:buFont typeface="System Font Regular"/>
              <a:buChar char="♢"/>
              <a:tabLst/>
              <a:defRPr b="0" i="0">
                <a:latin typeface="Chivo" pitchFamily="2" charset="77"/>
              </a:defRPr>
            </a:lvl4pPr>
          </a:lstStyle>
          <a:p>
            <a:r>
              <a:rPr lang="en-US"/>
              <a:t>Add text here.</a:t>
            </a:r>
          </a:p>
          <a:p>
            <a:pPr lvl="1"/>
            <a:r>
              <a:rPr lang="en-US"/>
              <a:t>Add Text here.</a:t>
            </a:r>
          </a:p>
          <a:p>
            <a:pPr lvl="2"/>
            <a:r>
              <a:rPr lang="en-US"/>
              <a:t>Add Text here.</a:t>
            </a:r>
          </a:p>
          <a:p>
            <a:pPr lvl="3"/>
            <a:r>
              <a:rPr lang="en-US"/>
              <a:t>Add Text here.</a:t>
            </a:r>
          </a:p>
        </p:txBody>
      </p:sp>
    </p:spTree>
    <p:extLst>
      <p:ext uri="{BB962C8B-B14F-4D97-AF65-F5344CB8AC3E}">
        <p14:creationId xmlns:p14="http://schemas.microsoft.com/office/powerpoint/2010/main" val="286827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Option 2">
    <p:bg>
      <p:bgPr>
        <a:solidFill>
          <a:schemeClr val="bg1"/>
        </a:soli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060FC06-81BE-8642-A3E2-73B28EA4CCA8}"/>
              </a:ext>
            </a:extLst>
          </p:cNvPr>
          <p:cNvSpPr>
            <a:spLocks noGrp="1"/>
          </p:cNvSpPr>
          <p:nvPr>
            <p:ph type="body" sz="quarter" idx="10" hasCustomPrompt="1"/>
          </p:nvPr>
        </p:nvSpPr>
        <p:spPr>
          <a:xfrm>
            <a:off x="546700" y="4462355"/>
            <a:ext cx="6620832" cy="1503483"/>
          </a:xfrm>
          <a:prstGeom prst="rect">
            <a:avLst/>
          </a:prstGeom>
        </p:spPr>
        <p:txBody>
          <a:bodyPr/>
          <a:lstStyle>
            <a:lvl1pPr marL="0" indent="0" algn="l">
              <a:buFontTx/>
              <a:buNone/>
              <a:defRPr sz="4800" b="1" i="0" baseline="0">
                <a:solidFill>
                  <a:schemeClr val="bg1"/>
                </a:solidFill>
                <a:latin typeface="Chivo Bold" pitchFamily="2" charset="77"/>
              </a:defRPr>
            </a:lvl1pPr>
          </a:lstStyle>
          <a:p>
            <a:pPr lvl="0"/>
            <a:r>
              <a:rPr lang="en-US"/>
              <a:t>Title goes right here and here if needed</a:t>
            </a:r>
          </a:p>
        </p:txBody>
      </p:sp>
      <p:sp>
        <p:nvSpPr>
          <p:cNvPr id="5" name="Text Placeholder 2">
            <a:extLst>
              <a:ext uri="{FF2B5EF4-FFF2-40B4-BE49-F238E27FC236}">
                <a16:creationId xmlns:a16="http://schemas.microsoft.com/office/drawing/2014/main" id="{54F80360-906A-D045-80DB-CBAB0EAD07BE}"/>
              </a:ext>
            </a:extLst>
          </p:cNvPr>
          <p:cNvSpPr>
            <a:spLocks noGrp="1"/>
          </p:cNvSpPr>
          <p:nvPr>
            <p:ph type="body" sz="quarter" idx="11" hasCustomPrompt="1"/>
          </p:nvPr>
        </p:nvSpPr>
        <p:spPr>
          <a:xfrm>
            <a:off x="546700" y="6122670"/>
            <a:ext cx="6620832" cy="403860"/>
          </a:xfrm>
          <a:prstGeom prst="rect">
            <a:avLst/>
          </a:prstGeom>
        </p:spPr>
        <p:txBody>
          <a:bodyPr/>
          <a:lstStyle>
            <a:lvl1pPr marL="0" indent="0" algn="l">
              <a:buFontTx/>
              <a:buNone/>
              <a:defRPr sz="2400" b="0" i="0" baseline="0">
                <a:solidFill>
                  <a:schemeClr val="bg1"/>
                </a:solidFill>
                <a:latin typeface="Chivo" pitchFamily="2" charset="77"/>
              </a:defRPr>
            </a:lvl1pPr>
          </a:lstStyle>
          <a:p>
            <a:pPr lvl="0"/>
            <a:r>
              <a:rPr lang="en-US"/>
              <a:t>Deck goes right here and here if needed</a:t>
            </a:r>
          </a:p>
        </p:txBody>
      </p:sp>
    </p:spTree>
    <p:extLst>
      <p:ext uri="{BB962C8B-B14F-4D97-AF65-F5344CB8AC3E}">
        <p14:creationId xmlns:p14="http://schemas.microsoft.com/office/powerpoint/2010/main" val="54671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Option 4">
    <p:bg>
      <p:bgPr>
        <a:solidFill>
          <a:schemeClr val="bg1"/>
        </a:soli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2DE16FF-3714-874D-B97F-C67271F3384E}"/>
              </a:ext>
            </a:extLst>
          </p:cNvPr>
          <p:cNvSpPr>
            <a:spLocks noGrp="1"/>
          </p:cNvSpPr>
          <p:nvPr>
            <p:ph type="body" sz="quarter" idx="10" hasCustomPrompt="1"/>
          </p:nvPr>
        </p:nvSpPr>
        <p:spPr>
          <a:xfrm>
            <a:off x="546700" y="4462355"/>
            <a:ext cx="6620832" cy="1503483"/>
          </a:xfrm>
          <a:prstGeom prst="rect">
            <a:avLst/>
          </a:prstGeom>
        </p:spPr>
        <p:txBody>
          <a:bodyPr/>
          <a:lstStyle>
            <a:lvl1pPr marL="0" indent="0" algn="l">
              <a:buFontTx/>
              <a:buNone/>
              <a:defRPr sz="4800" b="1" i="0" baseline="0">
                <a:solidFill>
                  <a:schemeClr val="bg1"/>
                </a:solidFill>
                <a:latin typeface="Chivo Bold" pitchFamily="2" charset="77"/>
              </a:defRPr>
            </a:lvl1pPr>
          </a:lstStyle>
          <a:p>
            <a:pPr lvl="0"/>
            <a:r>
              <a:rPr lang="en-US"/>
              <a:t>Title goes right here and here if needed</a:t>
            </a:r>
          </a:p>
        </p:txBody>
      </p:sp>
      <p:sp>
        <p:nvSpPr>
          <p:cNvPr id="5" name="Text Placeholder 2">
            <a:extLst>
              <a:ext uri="{FF2B5EF4-FFF2-40B4-BE49-F238E27FC236}">
                <a16:creationId xmlns:a16="http://schemas.microsoft.com/office/drawing/2014/main" id="{B42F5FAC-F9A5-974E-B2CC-B66AFC21C2DB}"/>
              </a:ext>
            </a:extLst>
          </p:cNvPr>
          <p:cNvSpPr>
            <a:spLocks noGrp="1"/>
          </p:cNvSpPr>
          <p:nvPr>
            <p:ph type="body" sz="quarter" idx="11" hasCustomPrompt="1"/>
          </p:nvPr>
        </p:nvSpPr>
        <p:spPr>
          <a:xfrm>
            <a:off x="546700" y="6122670"/>
            <a:ext cx="6620832" cy="403860"/>
          </a:xfrm>
          <a:prstGeom prst="rect">
            <a:avLst/>
          </a:prstGeom>
        </p:spPr>
        <p:txBody>
          <a:bodyPr/>
          <a:lstStyle>
            <a:lvl1pPr marL="0" indent="0" algn="l">
              <a:buFontTx/>
              <a:buNone/>
              <a:defRPr sz="2400" b="0" i="0" baseline="0">
                <a:solidFill>
                  <a:schemeClr val="bg1"/>
                </a:solidFill>
                <a:latin typeface="Chivo" pitchFamily="2" charset="77"/>
              </a:defRPr>
            </a:lvl1pPr>
          </a:lstStyle>
          <a:p>
            <a:pPr lvl="0"/>
            <a:r>
              <a:rPr lang="en-US"/>
              <a:t>Deck goes right here and here if needed</a:t>
            </a:r>
          </a:p>
        </p:txBody>
      </p:sp>
    </p:spTree>
    <p:extLst>
      <p:ext uri="{BB962C8B-B14F-4D97-AF65-F5344CB8AC3E}">
        <p14:creationId xmlns:p14="http://schemas.microsoft.com/office/powerpoint/2010/main" val="2947732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Option 5">
    <p:bg>
      <p:bgPr>
        <a:solidFill>
          <a:schemeClr val="bg1"/>
        </a:soli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6632318-0D01-2941-AA97-82C0220730AE}"/>
              </a:ext>
            </a:extLst>
          </p:cNvPr>
          <p:cNvSpPr>
            <a:spLocks noGrp="1"/>
          </p:cNvSpPr>
          <p:nvPr>
            <p:ph type="body" sz="quarter" idx="10" hasCustomPrompt="1"/>
          </p:nvPr>
        </p:nvSpPr>
        <p:spPr>
          <a:xfrm>
            <a:off x="546700" y="4462355"/>
            <a:ext cx="6620832" cy="1503483"/>
          </a:xfrm>
          <a:prstGeom prst="rect">
            <a:avLst/>
          </a:prstGeom>
        </p:spPr>
        <p:txBody>
          <a:bodyPr/>
          <a:lstStyle>
            <a:lvl1pPr marL="0" indent="0" algn="l">
              <a:buFontTx/>
              <a:buNone/>
              <a:defRPr sz="4800" b="1" i="0" baseline="0">
                <a:solidFill>
                  <a:schemeClr val="bg1"/>
                </a:solidFill>
                <a:latin typeface="Chivo Bold" pitchFamily="2" charset="77"/>
              </a:defRPr>
            </a:lvl1pPr>
          </a:lstStyle>
          <a:p>
            <a:pPr lvl="0"/>
            <a:r>
              <a:rPr lang="en-US"/>
              <a:t>Title goes right here and here if needed</a:t>
            </a:r>
          </a:p>
        </p:txBody>
      </p:sp>
      <p:sp>
        <p:nvSpPr>
          <p:cNvPr id="5" name="Text Placeholder 2">
            <a:extLst>
              <a:ext uri="{FF2B5EF4-FFF2-40B4-BE49-F238E27FC236}">
                <a16:creationId xmlns:a16="http://schemas.microsoft.com/office/drawing/2014/main" id="{63A7E7FD-C415-AC49-AE88-B1F850A3BDE3}"/>
              </a:ext>
            </a:extLst>
          </p:cNvPr>
          <p:cNvSpPr>
            <a:spLocks noGrp="1"/>
          </p:cNvSpPr>
          <p:nvPr>
            <p:ph type="body" sz="quarter" idx="11" hasCustomPrompt="1"/>
          </p:nvPr>
        </p:nvSpPr>
        <p:spPr>
          <a:xfrm>
            <a:off x="546700" y="6122670"/>
            <a:ext cx="6620832" cy="403860"/>
          </a:xfrm>
          <a:prstGeom prst="rect">
            <a:avLst/>
          </a:prstGeom>
        </p:spPr>
        <p:txBody>
          <a:bodyPr/>
          <a:lstStyle>
            <a:lvl1pPr marL="0" indent="0" algn="l">
              <a:buFontTx/>
              <a:buNone/>
              <a:defRPr sz="2400" b="0" i="0" baseline="0">
                <a:solidFill>
                  <a:schemeClr val="bg1"/>
                </a:solidFill>
                <a:latin typeface="Chivo" pitchFamily="2" charset="77"/>
              </a:defRPr>
            </a:lvl1pPr>
          </a:lstStyle>
          <a:p>
            <a:pPr lvl="0"/>
            <a:r>
              <a:rPr lang="en-US"/>
              <a:t>Deck goes right here and here if needed</a:t>
            </a:r>
          </a:p>
        </p:txBody>
      </p:sp>
    </p:spTree>
    <p:extLst>
      <p:ext uri="{BB962C8B-B14F-4D97-AF65-F5344CB8AC3E}">
        <p14:creationId xmlns:p14="http://schemas.microsoft.com/office/powerpoint/2010/main" val="990382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Option 5">
    <p:bg>
      <p:bgPr>
        <a:solidFill>
          <a:schemeClr val="bg1"/>
        </a:soli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6632318-0D01-2941-AA97-82C0220730AE}"/>
              </a:ext>
            </a:extLst>
          </p:cNvPr>
          <p:cNvSpPr>
            <a:spLocks noGrp="1"/>
          </p:cNvSpPr>
          <p:nvPr>
            <p:ph type="body" sz="quarter" idx="10" hasCustomPrompt="1"/>
          </p:nvPr>
        </p:nvSpPr>
        <p:spPr>
          <a:xfrm>
            <a:off x="546700" y="4462355"/>
            <a:ext cx="6620832" cy="1503483"/>
          </a:xfrm>
          <a:prstGeom prst="rect">
            <a:avLst/>
          </a:prstGeom>
        </p:spPr>
        <p:txBody>
          <a:bodyPr/>
          <a:lstStyle>
            <a:lvl1pPr marL="0" indent="0" algn="l">
              <a:buFontTx/>
              <a:buNone/>
              <a:defRPr sz="4800" b="1" i="0" baseline="0">
                <a:solidFill>
                  <a:schemeClr val="bg1"/>
                </a:solidFill>
                <a:latin typeface="Chivo Bold" pitchFamily="2" charset="77"/>
              </a:defRPr>
            </a:lvl1pPr>
          </a:lstStyle>
          <a:p>
            <a:pPr lvl="0"/>
            <a:r>
              <a:rPr lang="en-US"/>
              <a:t>Title goes right here and here if needed</a:t>
            </a:r>
          </a:p>
        </p:txBody>
      </p:sp>
      <p:sp>
        <p:nvSpPr>
          <p:cNvPr id="5" name="Text Placeholder 2">
            <a:extLst>
              <a:ext uri="{FF2B5EF4-FFF2-40B4-BE49-F238E27FC236}">
                <a16:creationId xmlns:a16="http://schemas.microsoft.com/office/drawing/2014/main" id="{63A7E7FD-C415-AC49-AE88-B1F850A3BDE3}"/>
              </a:ext>
            </a:extLst>
          </p:cNvPr>
          <p:cNvSpPr>
            <a:spLocks noGrp="1"/>
          </p:cNvSpPr>
          <p:nvPr>
            <p:ph type="body" sz="quarter" idx="11" hasCustomPrompt="1"/>
          </p:nvPr>
        </p:nvSpPr>
        <p:spPr>
          <a:xfrm>
            <a:off x="546700" y="6122670"/>
            <a:ext cx="6620832" cy="403860"/>
          </a:xfrm>
          <a:prstGeom prst="rect">
            <a:avLst/>
          </a:prstGeom>
        </p:spPr>
        <p:txBody>
          <a:bodyPr/>
          <a:lstStyle>
            <a:lvl1pPr marL="0" indent="0" algn="l">
              <a:buFontTx/>
              <a:buNone/>
              <a:defRPr sz="2400" b="0" i="0" baseline="0">
                <a:solidFill>
                  <a:schemeClr val="bg1"/>
                </a:solidFill>
                <a:latin typeface="Chivo" pitchFamily="2" charset="77"/>
              </a:defRPr>
            </a:lvl1pPr>
          </a:lstStyle>
          <a:p>
            <a:pPr lvl="0"/>
            <a:r>
              <a:rPr lang="en-US"/>
              <a:t>Deck goes right here and here if needed</a:t>
            </a:r>
          </a:p>
        </p:txBody>
      </p:sp>
    </p:spTree>
    <p:extLst>
      <p:ext uri="{BB962C8B-B14F-4D97-AF65-F5344CB8AC3E}">
        <p14:creationId xmlns:p14="http://schemas.microsoft.com/office/powerpoint/2010/main" val="31166953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0.xml"/><Relationship Id="rId1" Type="http://schemas.openxmlformats.org/officeDocument/2006/relationships/slideLayout" Target="../slideLayouts/slideLayout14.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1.xml"/><Relationship Id="rId1" Type="http://schemas.openxmlformats.org/officeDocument/2006/relationships/slideLayout" Target="../slideLayouts/slideLayout15.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12.xml"/><Relationship Id="rId1" Type="http://schemas.openxmlformats.org/officeDocument/2006/relationships/slideLayout" Target="../slideLayouts/slideLayout16.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black background with a blue circle and white text&#10;&#10;Description automatically generated">
            <a:extLst>
              <a:ext uri="{FF2B5EF4-FFF2-40B4-BE49-F238E27FC236}">
                <a16:creationId xmlns:a16="http://schemas.microsoft.com/office/drawing/2014/main" id="{83FDFB15-FB3C-B528-14F4-09B0128A35FD}"/>
              </a:ext>
            </a:extLst>
          </p:cNvPr>
          <p:cNvPicPr>
            <a:picLocks noChangeAspect="1"/>
          </p:cNvPicPr>
          <p:nvPr userDrawn="1"/>
        </p:nvPicPr>
        <p:blipFill>
          <a:blip r:embed="rId7"/>
          <a:stretch>
            <a:fillRect/>
          </a:stretch>
        </p:blipFill>
        <p:spPr>
          <a:xfrm>
            <a:off x="10440993" y="395110"/>
            <a:ext cx="1265890" cy="914767"/>
          </a:xfrm>
          <a:prstGeom prst="rect">
            <a:avLst/>
          </a:prstGeom>
        </p:spPr>
      </p:pic>
    </p:spTree>
    <p:extLst>
      <p:ext uri="{BB962C8B-B14F-4D97-AF65-F5344CB8AC3E}">
        <p14:creationId xmlns:p14="http://schemas.microsoft.com/office/powerpoint/2010/main" val="2665590240"/>
      </p:ext>
    </p:extLst>
  </p:cSld>
  <p:clrMap bg1="lt1" tx1="dk1" bg2="lt2" tx2="dk2" accent1="accent1" accent2="accent2" accent3="accent3" accent4="accent4" accent5="accent5" accent6="accent6" hlink="hlink" folHlink="folHlink"/>
  <p:sldLayoutIdLst>
    <p:sldLayoutId id="2147483652" r:id="rId1"/>
    <p:sldLayoutId id="2147483649" r:id="rId2"/>
    <p:sldLayoutId id="2147483650" r:id="rId3"/>
    <p:sldLayoutId id="2147483651"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hands shaking&#10;&#10;Description automatically generated with medium confidence">
            <a:extLst>
              <a:ext uri="{FF2B5EF4-FFF2-40B4-BE49-F238E27FC236}">
                <a16:creationId xmlns:a16="http://schemas.microsoft.com/office/drawing/2014/main" id="{0F4C6AEA-AA03-6549-9FA6-5F781326401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63222040"/>
      </p:ext>
    </p:extLst>
  </p:cSld>
  <p:clrMap bg1="lt1" tx1="dk1" bg2="lt2" tx2="dk2" accent1="accent1" accent2="accent2" accent3="accent3" accent4="accent4" accent5="accent5" accent6="accent6" hlink="hlink" folHlink="folHlink"/>
  <p:sldLayoutIdLst>
    <p:sldLayoutId id="21474837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text, grass&#10;&#10;Description automatically generated">
            <a:extLst>
              <a:ext uri="{FF2B5EF4-FFF2-40B4-BE49-F238E27FC236}">
                <a16:creationId xmlns:a16="http://schemas.microsoft.com/office/drawing/2014/main" id="{F65B617E-EDBB-C14D-A5CB-BB9168094B1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6179100"/>
      </p:ext>
    </p:extLst>
  </p:cSld>
  <p:clrMap bg1="lt1" tx1="dk1" bg2="lt2" tx2="dk2" accent1="accent1" accent2="accent2" accent3="accent3" accent4="accent4" accent5="accent5" accent6="accent6" hlink="hlink" folHlink="folHlink"/>
  <p:sldLayoutIdLst>
    <p:sldLayoutId id="21474837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text, person, holding&#10;&#10;Description automatically generated">
            <a:extLst>
              <a:ext uri="{FF2B5EF4-FFF2-40B4-BE49-F238E27FC236}">
                <a16:creationId xmlns:a16="http://schemas.microsoft.com/office/drawing/2014/main" id="{E59BDCB0-1C97-FA41-83E9-B8E0E4DB24C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10061060"/>
      </p:ext>
    </p:extLst>
  </p:cSld>
  <p:clrMap bg1="lt1" tx1="dk1" bg2="lt2" tx2="dk2" accent1="accent1" accent2="accent2" accent3="accent3" accent4="accent4" accent5="accent5" accent6="accent6" hlink="hlink" folHlink="folHlink"/>
  <p:sldLayoutIdLst>
    <p:sldLayoutId id="21474837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ack background with a blue circle and white text&#10;&#10;Description automatically generated">
            <a:extLst>
              <a:ext uri="{FF2B5EF4-FFF2-40B4-BE49-F238E27FC236}">
                <a16:creationId xmlns:a16="http://schemas.microsoft.com/office/drawing/2014/main" id="{CA52E4BC-BC3A-F886-17B2-DE3A62710FFD}"/>
              </a:ext>
            </a:extLst>
          </p:cNvPr>
          <p:cNvPicPr>
            <a:picLocks noChangeAspect="1"/>
          </p:cNvPicPr>
          <p:nvPr userDrawn="1"/>
        </p:nvPicPr>
        <p:blipFill>
          <a:blip r:embed="rId3"/>
          <a:stretch>
            <a:fillRect/>
          </a:stretch>
        </p:blipFill>
        <p:spPr>
          <a:xfrm>
            <a:off x="3944982" y="1840088"/>
            <a:ext cx="3764901" cy="2720622"/>
          </a:xfrm>
          <a:prstGeom prst="rect">
            <a:avLst/>
          </a:prstGeom>
        </p:spPr>
      </p:pic>
    </p:spTree>
    <p:extLst>
      <p:ext uri="{BB962C8B-B14F-4D97-AF65-F5344CB8AC3E}">
        <p14:creationId xmlns:p14="http://schemas.microsoft.com/office/powerpoint/2010/main" val="2521339745"/>
      </p:ext>
    </p:extLst>
  </p:cSld>
  <p:clrMap bg1="lt1" tx1="dk1" bg2="lt2" tx2="dk2" accent1="accent1" accent2="accent2" accent3="accent3" accent4="accent4" accent5="accent5" accent6="accent6" hlink="hlink" folHlink="folHlink"/>
  <p:sldLayoutIdLst>
    <p:sldLayoutId id="21474837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text, indoor&#10;&#10;Description automatically generated">
            <a:extLst>
              <a:ext uri="{FF2B5EF4-FFF2-40B4-BE49-F238E27FC236}">
                <a16:creationId xmlns:a16="http://schemas.microsoft.com/office/drawing/2014/main" id="{B6DC08ED-5151-A049-A3B4-5E123B00DD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82952873"/>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text, grass&#10;&#10;Description automatically generated">
            <a:extLst>
              <a:ext uri="{FF2B5EF4-FFF2-40B4-BE49-F238E27FC236}">
                <a16:creationId xmlns:a16="http://schemas.microsoft.com/office/drawing/2014/main" id="{62ADF860-206A-F24B-84ED-5F70A8C904B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03445945"/>
      </p:ext>
    </p:extLst>
  </p:cSld>
  <p:clrMap bg1="lt1" tx1="dk1" bg2="lt2" tx2="dk2" accent1="accent1" accent2="accent2" accent3="accent3" accent4="accent4" accent5="accent5" accent6="accent6" hlink="hlink" folHlink="folHlink"/>
  <p:sldLayoutIdLst>
    <p:sldLayoutId id="214748372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tennis ball on a court&#10;&#10;Description automatically generated with medium confidence">
            <a:extLst>
              <a:ext uri="{FF2B5EF4-FFF2-40B4-BE49-F238E27FC236}">
                <a16:creationId xmlns:a16="http://schemas.microsoft.com/office/drawing/2014/main" id="{6E8342D3-0A59-D441-A933-DD9B71103A8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0496181"/>
      </p:ext>
    </p:extLst>
  </p:cSld>
  <p:clrMap bg1="lt1" tx1="dk1" bg2="lt2" tx2="dk2" accent1="accent1" accent2="accent2" accent3="accent3" accent4="accent4" accent5="accent5" accent6="accent6" hlink="hlink" folHlink="folHlink"/>
  <p:sldLayoutIdLst>
    <p:sldLayoutId id="21474837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9CC9840-FFD1-354F-BE95-892AE17DD94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59143677"/>
      </p:ext>
    </p:extLst>
  </p:cSld>
  <p:clrMap bg1="lt1" tx1="dk1" bg2="lt2" tx2="dk2" accent1="accent1" accent2="accent2" accent3="accent3" accent4="accent4" accent5="accent5" accent6="accent6" hlink="hlink" folHlink="folHlink"/>
  <p:sldLayoutIdLst>
    <p:sldLayoutId id="21474837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erson holding a golf club&#10;&#10;Description automatically generated with low confidence">
            <a:extLst>
              <a:ext uri="{FF2B5EF4-FFF2-40B4-BE49-F238E27FC236}">
                <a16:creationId xmlns:a16="http://schemas.microsoft.com/office/drawing/2014/main" id="{F35A2654-DC5F-D64D-B9C8-ACEBABFB04A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52890281"/>
      </p:ext>
    </p:extLst>
  </p:cSld>
  <p:clrMap bg1="lt1" tx1="dk1" bg2="lt2" tx2="dk2" accent1="accent1" accent2="accent2" accent3="accent3" accent4="accent4" accent5="accent5" accent6="accent6" hlink="hlink" folHlink="folHlink"/>
  <p:sldLayoutIdLst>
    <p:sldLayoutId id="214748374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athletic game, sport&#10;&#10;Description automatically generated">
            <a:extLst>
              <a:ext uri="{FF2B5EF4-FFF2-40B4-BE49-F238E27FC236}">
                <a16:creationId xmlns:a16="http://schemas.microsoft.com/office/drawing/2014/main" id="{DBF186AD-95F0-6745-8132-8F534E2E44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5354375"/>
      </p:ext>
    </p:extLst>
  </p:cSld>
  <p:clrMap bg1="lt1" tx1="dk1" bg2="lt2" tx2="dk2" accent1="accent1" accent2="accent2" accent3="accent3" accent4="accent4" accent5="accent5" accent6="accent6" hlink="hlink" folHlink="folHlink"/>
  <p:sldLayoutIdLst>
    <p:sldLayoutId id="21474837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grass, tree, outdoor&#10;&#10;Description automatically generated">
            <a:extLst>
              <a:ext uri="{FF2B5EF4-FFF2-40B4-BE49-F238E27FC236}">
                <a16:creationId xmlns:a16="http://schemas.microsoft.com/office/drawing/2014/main" id="{203CBED7-0F36-2743-A9AD-CB6FF79796D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7712856"/>
      </p:ext>
    </p:extLst>
  </p:cSld>
  <p:clrMap bg1="lt1" tx1="dk1" bg2="lt2" tx2="dk2" accent1="accent1" accent2="accent2" accent3="accent3" accent4="accent4" accent5="accent5" accent6="accent6" hlink="hlink" folHlink="folHlink"/>
  <p:sldLayoutIdLst>
    <p:sldLayoutId id="21474837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skiing&#10;&#10;Description automatically generated">
            <a:extLst>
              <a:ext uri="{FF2B5EF4-FFF2-40B4-BE49-F238E27FC236}">
                <a16:creationId xmlns:a16="http://schemas.microsoft.com/office/drawing/2014/main" id="{9A08BD79-FE24-144E-97D8-CE7014511D7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2070798"/>
      </p:ext>
    </p:extLst>
  </p:cSld>
  <p:clrMap bg1="lt1" tx1="dk1" bg2="lt2" tx2="dk2" accent1="accent1" accent2="accent2" accent3="accent3" accent4="accent4" accent5="accent5" accent6="accent6" hlink="hlink" folHlink="folHlink"/>
  <p:sldLayoutIdLst>
    <p:sldLayoutId id="21474837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C17867-4AF1-2F47-A3E8-27D042A3278E}"/>
              </a:ext>
            </a:extLst>
          </p:cNvPr>
          <p:cNvSpPr>
            <a:spLocks noGrp="1"/>
          </p:cNvSpPr>
          <p:nvPr>
            <p:ph type="body" sz="quarter" idx="10"/>
          </p:nvPr>
        </p:nvSpPr>
        <p:spPr>
          <a:xfrm>
            <a:off x="0" y="6431512"/>
            <a:ext cx="12191999" cy="664621"/>
          </a:xfrm>
        </p:spPr>
        <p:txBody>
          <a:bodyPr/>
          <a:lstStyle/>
          <a:p>
            <a:endParaRPr lang="en-US"/>
          </a:p>
        </p:txBody>
      </p:sp>
    </p:spTree>
    <p:extLst>
      <p:ext uri="{BB962C8B-B14F-4D97-AF65-F5344CB8AC3E}">
        <p14:creationId xmlns:p14="http://schemas.microsoft.com/office/powerpoint/2010/main" val="243151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E876D8-B4CA-FF38-3EDA-93691AC502CC}"/>
              </a:ext>
            </a:extLst>
          </p:cNvPr>
          <p:cNvSpPr>
            <a:spLocks noGrp="1"/>
          </p:cNvSpPr>
          <p:nvPr>
            <p:ph type="body" sz="quarter" idx="10"/>
          </p:nvPr>
        </p:nvSpPr>
        <p:spPr/>
        <p:txBody>
          <a:bodyPr/>
          <a:lstStyle/>
          <a:p>
            <a:pPr marL="12700" indent="-12700"/>
            <a:r>
              <a:rPr lang="en-US" dirty="0"/>
              <a:t>Division II Institutional Characteristics</a:t>
            </a:r>
          </a:p>
        </p:txBody>
      </p:sp>
      <p:pic>
        <p:nvPicPr>
          <p:cNvPr id="5" name="Picture 4">
            <a:extLst>
              <a:ext uri="{FF2B5EF4-FFF2-40B4-BE49-F238E27FC236}">
                <a16:creationId xmlns:a16="http://schemas.microsoft.com/office/drawing/2014/main" id="{C3FFF866-4D3D-8A07-F733-DC6C2BB576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196" y="2673954"/>
            <a:ext cx="5997564" cy="3965092"/>
          </a:xfrm>
          <a:prstGeom prst="rect">
            <a:avLst/>
          </a:prstGeom>
        </p:spPr>
      </p:pic>
      <p:sp>
        <p:nvSpPr>
          <p:cNvPr id="9" name="TextBox 8">
            <a:extLst>
              <a:ext uri="{FF2B5EF4-FFF2-40B4-BE49-F238E27FC236}">
                <a16:creationId xmlns:a16="http://schemas.microsoft.com/office/drawing/2014/main" id="{B1FDAAF2-9BE6-F1B5-EF23-8C65EE33B8B6}"/>
              </a:ext>
            </a:extLst>
          </p:cNvPr>
          <p:cNvSpPr txBox="1"/>
          <p:nvPr/>
        </p:nvSpPr>
        <p:spPr>
          <a:xfrm>
            <a:off x="445768" y="2011681"/>
            <a:ext cx="8507457" cy="584775"/>
          </a:xfrm>
          <a:prstGeom prst="rect">
            <a:avLst/>
          </a:prstGeom>
          <a:noFill/>
        </p:spPr>
        <p:txBody>
          <a:bodyPr wrap="none" rtlCol="0">
            <a:spAutoFit/>
          </a:bodyPr>
          <a:lstStyle/>
          <a:p>
            <a:r>
              <a:rPr lang="en-US" sz="3200" b="1" dirty="0">
                <a:latin typeface="Chivo" pitchFamily="2" charset="77"/>
              </a:rPr>
              <a:t>Enrollment at Division II Active Members*</a:t>
            </a:r>
          </a:p>
        </p:txBody>
      </p:sp>
    </p:spTree>
    <p:extLst>
      <p:ext uri="{BB962C8B-B14F-4D97-AF65-F5344CB8AC3E}">
        <p14:creationId xmlns:p14="http://schemas.microsoft.com/office/powerpoint/2010/main" val="1615543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FD7F82-96C8-F739-0A78-98C9E77D2519}"/>
              </a:ext>
            </a:extLst>
          </p:cNvPr>
          <p:cNvSpPr>
            <a:spLocks noGrp="1"/>
          </p:cNvSpPr>
          <p:nvPr>
            <p:ph type="body" sz="quarter" idx="10"/>
          </p:nvPr>
        </p:nvSpPr>
        <p:spPr/>
        <p:txBody>
          <a:bodyPr/>
          <a:lstStyle/>
          <a:p>
            <a:r>
              <a:rPr lang="en-US" dirty="0"/>
              <a:t>Division II Institutional Characteristics</a:t>
            </a:r>
          </a:p>
        </p:txBody>
      </p:sp>
      <p:sp>
        <p:nvSpPr>
          <p:cNvPr id="3" name="Text Placeholder 2">
            <a:extLst>
              <a:ext uri="{FF2B5EF4-FFF2-40B4-BE49-F238E27FC236}">
                <a16:creationId xmlns:a16="http://schemas.microsoft.com/office/drawing/2014/main" id="{65D24DE0-40DF-6BB0-32B8-952782FA228C}"/>
              </a:ext>
            </a:extLst>
          </p:cNvPr>
          <p:cNvSpPr>
            <a:spLocks noGrp="1"/>
          </p:cNvSpPr>
          <p:nvPr>
            <p:ph type="body" sz="quarter" idx="11"/>
          </p:nvPr>
        </p:nvSpPr>
        <p:spPr>
          <a:xfrm>
            <a:off x="442455" y="4559588"/>
            <a:ext cx="9838014" cy="1776115"/>
          </a:xfrm>
        </p:spPr>
        <p:txBody>
          <a:bodyPr/>
          <a:lstStyle/>
          <a:p>
            <a:r>
              <a:rPr lang="en-US" sz="2800" b="1" dirty="0"/>
              <a:t>The most balanced ratio among the three divisions</a:t>
            </a:r>
            <a:endParaRPr lang="en-US" sz="2800" b="1" dirty="0">
              <a:effectLst/>
            </a:endParaRPr>
          </a:p>
          <a:p>
            <a:pPr marL="342900" indent="-342900">
              <a:buFont typeface="Arial" panose="020B0604020202020204" pitchFamily="34" charset="0"/>
              <a:buChar char="•"/>
            </a:pPr>
            <a:r>
              <a:rPr lang="en-US" sz="2400" dirty="0"/>
              <a:t>9% Historically Black Colleges and Universities</a:t>
            </a:r>
          </a:p>
          <a:p>
            <a:pPr marL="342900" indent="-342900">
              <a:buFont typeface="Arial" panose="020B0604020202020204" pitchFamily="34" charset="0"/>
              <a:buChar char="•"/>
            </a:pPr>
            <a:r>
              <a:rPr lang="en-US" sz="2400" dirty="0"/>
              <a:t>13% Hispanic Serving Institutions</a:t>
            </a:r>
          </a:p>
          <a:p>
            <a:r>
              <a:rPr lang="en-US" sz="2000" dirty="0"/>
              <a:t>(both higher than either of the other two divisions)</a:t>
            </a:r>
            <a:endParaRPr lang="en-US" sz="2000" dirty="0">
              <a:effectLst/>
            </a:endParaRPr>
          </a:p>
        </p:txBody>
      </p:sp>
      <p:sp>
        <p:nvSpPr>
          <p:cNvPr id="4" name="TextBox 3">
            <a:extLst>
              <a:ext uri="{FF2B5EF4-FFF2-40B4-BE49-F238E27FC236}">
                <a16:creationId xmlns:a16="http://schemas.microsoft.com/office/drawing/2014/main" id="{156A6634-C365-99E5-19FF-2C766E481D5D}"/>
              </a:ext>
            </a:extLst>
          </p:cNvPr>
          <p:cNvSpPr txBox="1"/>
          <p:nvPr/>
        </p:nvSpPr>
        <p:spPr>
          <a:xfrm>
            <a:off x="442455" y="2013856"/>
            <a:ext cx="5316583" cy="954107"/>
          </a:xfrm>
          <a:prstGeom prst="rect">
            <a:avLst/>
          </a:prstGeom>
          <a:noFill/>
        </p:spPr>
        <p:txBody>
          <a:bodyPr wrap="square" rtlCol="0">
            <a:spAutoFit/>
          </a:bodyPr>
          <a:lstStyle/>
          <a:p>
            <a:r>
              <a:rPr lang="en-US" sz="3200" b="1" dirty="0">
                <a:latin typeface="Chivo" pitchFamily="2" charset="77"/>
              </a:rPr>
              <a:t>Type of School</a:t>
            </a:r>
          </a:p>
          <a:p>
            <a:r>
              <a:rPr lang="en-US" sz="2400" dirty="0">
                <a:latin typeface="Chivo" pitchFamily="2" charset="77"/>
              </a:rPr>
              <a:t>Percentage of active members</a:t>
            </a:r>
          </a:p>
        </p:txBody>
      </p:sp>
      <p:graphicFrame>
        <p:nvGraphicFramePr>
          <p:cNvPr id="6" name="Table 5">
            <a:extLst>
              <a:ext uri="{FF2B5EF4-FFF2-40B4-BE49-F238E27FC236}">
                <a16:creationId xmlns:a16="http://schemas.microsoft.com/office/drawing/2014/main" id="{5BC136D0-9B40-F804-A8D8-0361C1E891F9}"/>
              </a:ext>
            </a:extLst>
          </p:cNvPr>
          <p:cNvGraphicFramePr>
            <a:graphicFrameLocks noGrp="1"/>
          </p:cNvGraphicFramePr>
          <p:nvPr>
            <p:extLst>
              <p:ext uri="{D42A27DB-BD31-4B8C-83A1-F6EECF244321}">
                <p14:modId xmlns:p14="http://schemas.microsoft.com/office/powerpoint/2010/main" val="3621839273"/>
              </p:ext>
            </p:extLst>
          </p:nvPr>
        </p:nvGraphicFramePr>
        <p:xfrm>
          <a:off x="442455" y="3086825"/>
          <a:ext cx="9838014" cy="1223917"/>
        </p:xfrm>
        <a:graphic>
          <a:graphicData uri="http://schemas.openxmlformats.org/drawingml/2006/table">
            <a:tbl>
              <a:tblPr firstRow="1" bandRow="1">
                <a:tableStyleId>{5C22544A-7EE6-4342-B048-85BDC9FD1C3A}</a:tableStyleId>
              </a:tblPr>
              <a:tblGrid>
                <a:gridCol w="4919007">
                  <a:extLst>
                    <a:ext uri="{9D8B030D-6E8A-4147-A177-3AD203B41FA5}">
                      <a16:colId xmlns:a16="http://schemas.microsoft.com/office/drawing/2014/main" val="3888502818"/>
                    </a:ext>
                  </a:extLst>
                </a:gridCol>
                <a:gridCol w="4919007">
                  <a:extLst>
                    <a:ext uri="{9D8B030D-6E8A-4147-A177-3AD203B41FA5}">
                      <a16:colId xmlns:a16="http://schemas.microsoft.com/office/drawing/2014/main" val="1919316203"/>
                    </a:ext>
                  </a:extLst>
                </a:gridCol>
              </a:tblGrid>
              <a:tr h="1223917">
                <a:tc>
                  <a:txBody>
                    <a:bodyPr/>
                    <a:lstStyle/>
                    <a:p>
                      <a:r>
                        <a:rPr lang="en-US" sz="6000" b="1" dirty="0">
                          <a:latin typeface="Chivo" pitchFamily="2" charset="77"/>
                        </a:rPr>
                        <a:t>49% </a:t>
                      </a:r>
                      <a:r>
                        <a:rPr lang="en-US" sz="3200" b="0" dirty="0">
                          <a:latin typeface="Chivo" pitchFamily="2" charset="77"/>
                        </a:rPr>
                        <a:t>private</a:t>
                      </a:r>
                    </a:p>
                  </a:txBody>
                  <a:tcPr marL="137160" marR="137160" marT="137160" marB="137160" anchor="ctr">
                    <a:lnR w="76200" cap="flat" cmpd="sng" algn="ctr">
                      <a:solidFill>
                        <a:schemeClr val="bg1"/>
                      </a:solidFill>
                      <a:prstDash val="solid"/>
                      <a:round/>
                      <a:headEnd type="none" w="med" len="med"/>
                      <a:tailEnd type="none" w="med" len="med"/>
                    </a:lnR>
                    <a:solidFill>
                      <a:srgbClr val="6CC24A"/>
                    </a:solidFill>
                  </a:tcPr>
                </a:tc>
                <a:tc>
                  <a:txBody>
                    <a:bodyPr/>
                    <a:lstStyle/>
                    <a:p>
                      <a:r>
                        <a:rPr lang="en-US" sz="6000" b="1" dirty="0">
                          <a:latin typeface="Chivo" pitchFamily="2" charset="77"/>
                        </a:rPr>
                        <a:t>51% </a:t>
                      </a:r>
                      <a:r>
                        <a:rPr lang="en-US" sz="3200" b="0" dirty="0">
                          <a:latin typeface="Chivo" pitchFamily="2" charset="77"/>
                        </a:rPr>
                        <a:t>public</a:t>
                      </a:r>
                    </a:p>
                  </a:txBody>
                  <a:tcPr marL="137160" marR="137160" marT="137160" marB="137160" anchor="ctr">
                    <a:lnL w="76200" cap="flat" cmpd="sng" algn="ctr">
                      <a:solidFill>
                        <a:schemeClr val="bg1"/>
                      </a:solidFill>
                      <a:prstDash val="solid"/>
                      <a:round/>
                      <a:headEnd type="none" w="med" len="med"/>
                      <a:tailEnd type="none" w="med" len="med"/>
                    </a:lnL>
                    <a:solidFill>
                      <a:srgbClr val="00558C"/>
                    </a:solidFill>
                  </a:tcPr>
                </a:tc>
                <a:extLst>
                  <a:ext uri="{0D108BD9-81ED-4DB2-BD59-A6C34878D82A}">
                    <a16:rowId xmlns:a16="http://schemas.microsoft.com/office/drawing/2014/main" val="4043710215"/>
                  </a:ext>
                </a:extLst>
              </a:tr>
            </a:tbl>
          </a:graphicData>
        </a:graphic>
      </p:graphicFrame>
    </p:spTree>
    <p:extLst>
      <p:ext uri="{BB962C8B-B14F-4D97-AF65-F5344CB8AC3E}">
        <p14:creationId xmlns:p14="http://schemas.microsoft.com/office/powerpoint/2010/main" val="316262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561606-9C13-9DC9-06CF-8B90FBC72AD6}"/>
              </a:ext>
            </a:extLst>
          </p:cNvPr>
          <p:cNvSpPr>
            <a:spLocks noGrp="1"/>
          </p:cNvSpPr>
          <p:nvPr>
            <p:ph type="body" sz="quarter" idx="10"/>
          </p:nvPr>
        </p:nvSpPr>
        <p:spPr/>
        <p:txBody>
          <a:bodyPr/>
          <a:lstStyle/>
          <a:p>
            <a:r>
              <a:rPr lang="en-US" dirty="0"/>
              <a:t>Division II Institutional Characteristics</a:t>
            </a:r>
          </a:p>
        </p:txBody>
      </p:sp>
      <p:sp>
        <p:nvSpPr>
          <p:cNvPr id="3" name="Text Placeholder 2">
            <a:extLst>
              <a:ext uri="{FF2B5EF4-FFF2-40B4-BE49-F238E27FC236}">
                <a16:creationId xmlns:a16="http://schemas.microsoft.com/office/drawing/2014/main" id="{3DC7BB64-A313-3C6D-F355-46CF68A484AD}"/>
              </a:ext>
            </a:extLst>
          </p:cNvPr>
          <p:cNvSpPr>
            <a:spLocks noGrp="1"/>
          </p:cNvSpPr>
          <p:nvPr>
            <p:ph type="body" sz="quarter" idx="11"/>
          </p:nvPr>
        </p:nvSpPr>
        <p:spPr>
          <a:xfrm>
            <a:off x="442455" y="1920240"/>
            <a:ext cx="10948356" cy="3745914"/>
          </a:xfrm>
        </p:spPr>
        <p:txBody>
          <a:bodyPr/>
          <a:lstStyle/>
          <a:p>
            <a:r>
              <a:rPr lang="en-US" sz="3200" b="1" dirty="0"/>
              <a:t>Median Cost of Attendance</a:t>
            </a:r>
          </a:p>
          <a:p>
            <a:endParaRPr lang="en-US" sz="2800" b="1" dirty="0"/>
          </a:p>
        </p:txBody>
      </p:sp>
      <p:graphicFrame>
        <p:nvGraphicFramePr>
          <p:cNvPr id="5" name="Table 4">
            <a:extLst>
              <a:ext uri="{FF2B5EF4-FFF2-40B4-BE49-F238E27FC236}">
                <a16:creationId xmlns:a16="http://schemas.microsoft.com/office/drawing/2014/main" id="{245F144A-CE9B-4A0A-358A-32C1D9EFA89A}"/>
              </a:ext>
            </a:extLst>
          </p:cNvPr>
          <p:cNvGraphicFramePr>
            <a:graphicFrameLocks noGrp="1"/>
          </p:cNvGraphicFramePr>
          <p:nvPr>
            <p:extLst>
              <p:ext uri="{D42A27DB-BD31-4B8C-83A1-F6EECF244321}">
                <p14:modId xmlns:p14="http://schemas.microsoft.com/office/powerpoint/2010/main" val="2810406021"/>
              </p:ext>
            </p:extLst>
          </p:nvPr>
        </p:nvGraphicFramePr>
        <p:xfrm>
          <a:off x="442455" y="2688770"/>
          <a:ext cx="11307090" cy="2497184"/>
        </p:xfrm>
        <a:graphic>
          <a:graphicData uri="http://schemas.openxmlformats.org/drawingml/2006/table">
            <a:tbl>
              <a:tblPr firstRow="1" bandRow="1">
                <a:tableStyleId>{5C22544A-7EE6-4342-B048-85BDC9FD1C3A}</a:tableStyleId>
              </a:tblPr>
              <a:tblGrid>
                <a:gridCol w="3769030">
                  <a:extLst>
                    <a:ext uri="{9D8B030D-6E8A-4147-A177-3AD203B41FA5}">
                      <a16:colId xmlns:a16="http://schemas.microsoft.com/office/drawing/2014/main" val="3793856542"/>
                    </a:ext>
                  </a:extLst>
                </a:gridCol>
                <a:gridCol w="3769030">
                  <a:extLst>
                    <a:ext uri="{9D8B030D-6E8A-4147-A177-3AD203B41FA5}">
                      <a16:colId xmlns:a16="http://schemas.microsoft.com/office/drawing/2014/main" val="3305148017"/>
                    </a:ext>
                  </a:extLst>
                </a:gridCol>
                <a:gridCol w="3769030">
                  <a:extLst>
                    <a:ext uri="{9D8B030D-6E8A-4147-A177-3AD203B41FA5}">
                      <a16:colId xmlns:a16="http://schemas.microsoft.com/office/drawing/2014/main" val="2772016332"/>
                    </a:ext>
                  </a:extLst>
                </a:gridCol>
              </a:tblGrid>
              <a:tr h="1248592">
                <a:tc>
                  <a:txBody>
                    <a:bodyPr/>
                    <a:lstStyle/>
                    <a:p>
                      <a:pPr algn="ctr"/>
                      <a:r>
                        <a:rPr lang="en-US" sz="2800" dirty="0">
                          <a:solidFill>
                            <a:schemeClr val="tx1"/>
                          </a:solidFill>
                          <a:latin typeface="Chivo" pitchFamily="2" charset="77"/>
                        </a:rPr>
                        <a:t>Division I</a:t>
                      </a:r>
                    </a:p>
                  </a:txBody>
                  <a:tcPr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4000" dirty="0">
                          <a:solidFill>
                            <a:srgbClr val="00558C"/>
                          </a:solidFill>
                          <a:latin typeface="Chivo" pitchFamily="2" charset="77"/>
                        </a:rPr>
                        <a:t>Division II</a:t>
                      </a:r>
                    </a:p>
                  </a:txBody>
                  <a:tcPr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DC8E8">
                        <a:alpha val="40084"/>
                      </a:srgbClr>
                    </a:solidFill>
                  </a:tcPr>
                </a:tc>
                <a:tc>
                  <a:txBody>
                    <a:bodyPr/>
                    <a:lstStyle/>
                    <a:p>
                      <a:pPr algn="ctr"/>
                      <a:r>
                        <a:rPr lang="en-US" sz="2800" dirty="0">
                          <a:solidFill>
                            <a:schemeClr val="tx1"/>
                          </a:solidFill>
                          <a:latin typeface="Chivo" pitchFamily="2" charset="77"/>
                        </a:rPr>
                        <a:t>Division III</a:t>
                      </a:r>
                    </a:p>
                  </a:txBody>
                  <a:tcPr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72845883"/>
                  </a:ext>
                </a:extLst>
              </a:tr>
              <a:tr h="1248592">
                <a:tc>
                  <a:txBody>
                    <a:bodyPr/>
                    <a:lstStyle/>
                    <a:p>
                      <a:pPr algn="ctr"/>
                      <a:r>
                        <a:rPr lang="en-US" sz="2800" dirty="0">
                          <a:latin typeface="Chivo" pitchFamily="2" charset="77"/>
                        </a:rPr>
                        <a:t>$47,404</a:t>
                      </a: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4000" b="1" dirty="0">
                          <a:solidFill>
                            <a:srgbClr val="00558C"/>
                          </a:solidFill>
                          <a:latin typeface="Chivo" pitchFamily="2" charset="77"/>
                        </a:rPr>
                        <a:t>$39,282</a:t>
                      </a: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8DC8E8">
                        <a:alpha val="40084"/>
                      </a:srgbClr>
                    </a:solidFill>
                  </a:tcPr>
                </a:tc>
                <a:tc>
                  <a:txBody>
                    <a:bodyPr/>
                    <a:lstStyle/>
                    <a:p>
                      <a:pPr algn="ctr"/>
                      <a:r>
                        <a:rPr lang="en-US" sz="2800">
                          <a:latin typeface="Chivo" pitchFamily="2" charset="77"/>
                        </a:rPr>
                        <a:t>$54,581</a:t>
                      </a:r>
                      <a:endParaRPr lang="en-US" sz="2800" dirty="0">
                        <a:latin typeface="Chivo" pitchFamily="2" charset="77"/>
                      </a:endParaRP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31048133"/>
                  </a:ext>
                </a:extLst>
              </a:tr>
            </a:tbl>
          </a:graphicData>
        </a:graphic>
      </p:graphicFrame>
    </p:spTree>
    <p:extLst>
      <p:ext uri="{BB962C8B-B14F-4D97-AF65-F5344CB8AC3E}">
        <p14:creationId xmlns:p14="http://schemas.microsoft.com/office/powerpoint/2010/main" val="3048554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FA7054-135E-6220-7162-C856CD4E826F}"/>
              </a:ext>
            </a:extLst>
          </p:cNvPr>
          <p:cNvSpPr>
            <a:spLocks noGrp="1"/>
          </p:cNvSpPr>
          <p:nvPr>
            <p:ph type="body" sz="quarter" idx="10"/>
          </p:nvPr>
        </p:nvSpPr>
        <p:spPr/>
        <p:txBody>
          <a:bodyPr/>
          <a:lstStyle/>
          <a:p>
            <a:r>
              <a:rPr lang="en-US" dirty="0"/>
              <a:t>Division II Produces Academic Excellence </a:t>
            </a:r>
          </a:p>
        </p:txBody>
      </p:sp>
      <p:sp>
        <p:nvSpPr>
          <p:cNvPr id="3" name="Text Placeholder 2">
            <a:extLst>
              <a:ext uri="{FF2B5EF4-FFF2-40B4-BE49-F238E27FC236}">
                <a16:creationId xmlns:a16="http://schemas.microsoft.com/office/drawing/2014/main" id="{D2B670EF-23E8-E553-C296-F2B83D8A7CD7}"/>
              </a:ext>
            </a:extLst>
          </p:cNvPr>
          <p:cNvSpPr>
            <a:spLocks noGrp="1"/>
          </p:cNvSpPr>
          <p:nvPr>
            <p:ph type="body" sz="quarter" idx="11"/>
          </p:nvPr>
        </p:nvSpPr>
        <p:spPr>
          <a:xfrm>
            <a:off x="442455" y="2002970"/>
            <a:ext cx="11216145" cy="468087"/>
          </a:xfrm>
        </p:spPr>
        <p:txBody>
          <a:bodyPr/>
          <a:lstStyle/>
          <a:p>
            <a:r>
              <a:rPr lang="en-US" sz="3200" b="1" dirty="0"/>
              <a:t>Division II Graduation Rates (2013-16 Entering Cohorts)</a:t>
            </a:r>
            <a:endParaRPr lang="en-US" sz="3200" b="1" dirty="0">
              <a:effectLst/>
            </a:endParaRPr>
          </a:p>
        </p:txBody>
      </p:sp>
      <p:graphicFrame>
        <p:nvGraphicFramePr>
          <p:cNvPr id="4" name="Table 3">
            <a:extLst>
              <a:ext uri="{FF2B5EF4-FFF2-40B4-BE49-F238E27FC236}">
                <a16:creationId xmlns:a16="http://schemas.microsoft.com/office/drawing/2014/main" id="{02B1E5E3-7253-7E8A-4A55-2B0EEFF3208D}"/>
              </a:ext>
            </a:extLst>
          </p:cNvPr>
          <p:cNvGraphicFramePr>
            <a:graphicFrameLocks noGrp="1"/>
          </p:cNvGraphicFramePr>
          <p:nvPr>
            <p:extLst>
              <p:ext uri="{D42A27DB-BD31-4B8C-83A1-F6EECF244321}">
                <p14:modId xmlns:p14="http://schemas.microsoft.com/office/powerpoint/2010/main" val="3978563200"/>
              </p:ext>
            </p:extLst>
          </p:nvPr>
        </p:nvGraphicFramePr>
        <p:xfrm>
          <a:off x="442455" y="2792607"/>
          <a:ext cx="11031089" cy="3543096"/>
        </p:xfrm>
        <a:graphic>
          <a:graphicData uri="http://schemas.openxmlformats.org/drawingml/2006/table">
            <a:tbl>
              <a:tblPr firstRow="1" bandRow="1">
                <a:tableStyleId>{5C22544A-7EE6-4342-B048-85BDC9FD1C3A}</a:tableStyleId>
              </a:tblPr>
              <a:tblGrid>
                <a:gridCol w="3169050">
                  <a:extLst>
                    <a:ext uri="{9D8B030D-6E8A-4147-A177-3AD203B41FA5}">
                      <a16:colId xmlns:a16="http://schemas.microsoft.com/office/drawing/2014/main" val="3849349504"/>
                    </a:ext>
                  </a:extLst>
                </a:gridCol>
                <a:gridCol w="3169050">
                  <a:extLst>
                    <a:ext uri="{9D8B030D-6E8A-4147-A177-3AD203B41FA5}">
                      <a16:colId xmlns:a16="http://schemas.microsoft.com/office/drawing/2014/main" val="2043320587"/>
                    </a:ext>
                  </a:extLst>
                </a:gridCol>
                <a:gridCol w="3169050">
                  <a:extLst>
                    <a:ext uri="{9D8B030D-6E8A-4147-A177-3AD203B41FA5}">
                      <a16:colId xmlns:a16="http://schemas.microsoft.com/office/drawing/2014/main" val="3074852737"/>
                    </a:ext>
                  </a:extLst>
                </a:gridCol>
                <a:gridCol w="1523939">
                  <a:extLst>
                    <a:ext uri="{9D8B030D-6E8A-4147-A177-3AD203B41FA5}">
                      <a16:colId xmlns:a16="http://schemas.microsoft.com/office/drawing/2014/main" val="4181200407"/>
                    </a:ext>
                  </a:extLst>
                </a:gridCol>
              </a:tblGrid>
              <a:tr h="885774">
                <a:tc>
                  <a:txBody>
                    <a:bodyPr/>
                    <a:lstStyle/>
                    <a:p>
                      <a:pPr algn="l"/>
                      <a:r>
                        <a:rPr lang="en-US" sz="2500" dirty="0">
                          <a:latin typeface="Chivo" pitchFamily="2" charset="77"/>
                        </a:rPr>
                        <a:t>Category</a:t>
                      </a:r>
                    </a:p>
                  </a:txBody>
                  <a:tcPr marL="123774" marR="123774" marT="61887" marB="61887"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58C"/>
                    </a:solidFill>
                  </a:tcPr>
                </a:tc>
                <a:tc>
                  <a:txBody>
                    <a:bodyPr/>
                    <a:lstStyle/>
                    <a:p>
                      <a:pPr algn="ctr"/>
                      <a:r>
                        <a:rPr lang="en-US" sz="2500" dirty="0">
                          <a:latin typeface="Chivo" pitchFamily="2" charset="77"/>
                        </a:rPr>
                        <a:t>Student Body</a:t>
                      </a:r>
                    </a:p>
                    <a:p>
                      <a:pPr algn="ctr"/>
                      <a:r>
                        <a:rPr lang="en-US" sz="2500" dirty="0">
                          <a:latin typeface="Chivo" pitchFamily="2" charset="77"/>
                        </a:rPr>
                        <a:t>Federal Rate</a:t>
                      </a:r>
                    </a:p>
                  </a:txBody>
                  <a:tcPr marL="123774" marR="123774" marT="61887" marB="61887"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58C"/>
                    </a:solidFill>
                  </a:tcPr>
                </a:tc>
                <a:tc>
                  <a:txBody>
                    <a:bodyPr/>
                    <a:lstStyle/>
                    <a:p>
                      <a:pPr algn="ctr"/>
                      <a:r>
                        <a:rPr lang="en-US" sz="2500" dirty="0">
                          <a:latin typeface="Chivo" pitchFamily="2" charset="77"/>
                        </a:rPr>
                        <a:t>Student-Athlete</a:t>
                      </a:r>
                    </a:p>
                    <a:p>
                      <a:pPr algn="ctr"/>
                      <a:r>
                        <a:rPr lang="en-US" sz="2500" dirty="0">
                          <a:latin typeface="Chivo" pitchFamily="2" charset="77"/>
                        </a:rPr>
                        <a:t>Federal Rate</a:t>
                      </a:r>
                    </a:p>
                  </a:txBody>
                  <a:tcPr marL="123774" marR="123774" marT="61887" marB="61887"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58C"/>
                    </a:solidFill>
                  </a:tcPr>
                </a:tc>
                <a:tc>
                  <a:txBody>
                    <a:bodyPr/>
                    <a:lstStyle/>
                    <a:p>
                      <a:pPr algn="ctr"/>
                      <a:r>
                        <a:rPr lang="en-US" sz="2500" dirty="0">
                          <a:latin typeface="Chivo" pitchFamily="2" charset="77"/>
                        </a:rPr>
                        <a:t>ASR</a:t>
                      </a:r>
                    </a:p>
                  </a:txBody>
                  <a:tcPr marL="123774" marR="123774" marT="61887" marB="61887"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58C"/>
                    </a:solidFill>
                  </a:tcPr>
                </a:tc>
                <a:extLst>
                  <a:ext uri="{0D108BD9-81ED-4DB2-BD59-A6C34878D82A}">
                    <a16:rowId xmlns:a16="http://schemas.microsoft.com/office/drawing/2014/main" val="126166143"/>
                  </a:ext>
                </a:extLst>
              </a:tr>
              <a:tr h="885774">
                <a:tc>
                  <a:txBody>
                    <a:bodyPr/>
                    <a:lstStyle/>
                    <a:p>
                      <a:pPr algn="l"/>
                      <a:r>
                        <a:rPr lang="en-US" sz="2500" dirty="0">
                          <a:latin typeface="Chivo" pitchFamily="2" charset="77"/>
                        </a:rPr>
                        <a:t>Division II overall</a:t>
                      </a:r>
                    </a:p>
                  </a:txBody>
                  <a:tcPr marL="123774" marR="123774" marT="61887" marB="61887" anchor="ctr">
                    <a:lnT w="38100" cmpd="sng">
                      <a:noFill/>
                    </a:lnT>
                    <a:lnB w="12700" cap="flat" cmpd="sng" algn="ctr">
                      <a:solidFill>
                        <a:srgbClr val="00558C"/>
                      </a:solidFill>
                      <a:prstDash val="solid"/>
                      <a:round/>
                      <a:headEnd type="none" w="med" len="med"/>
                      <a:tailEnd type="none" w="med" len="med"/>
                    </a:lnB>
                    <a:noFill/>
                  </a:tcPr>
                </a:tc>
                <a:tc>
                  <a:txBody>
                    <a:bodyPr/>
                    <a:lstStyle/>
                    <a:p>
                      <a:pPr algn="ctr"/>
                      <a:r>
                        <a:rPr lang="en-US" sz="2500" dirty="0">
                          <a:latin typeface="Chivo" pitchFamily="2" charset="77"/>
                        </a:rPr>
                        <a:t>53%</a:t>
                      </a:r>
                    </a:p>
                  </a:txBody>
                  <a:tcPr marL="123774" marR="123774" marT="61887" marB="61887" anchor="ctr">
                    <a:lnT w="38100" cmpd="sng">
                      <a:noFill/>
                    </a:lnT>
                    <a:lnB w="12700" cap="flat" cmpd="sng" algn="ctr">
                      <a:solidFill>
                        <a:srgbClr val="00558C"/>
                      </a:solidFill>
                      <a:prstDash val="solid"/>
                      <a:round/>
                      <a:headEnd type="none" w="med" len="med"/>
                      <a:tailEnd type="none" w="med" len="med"/>
                    </a:lnB>
                    <a:noFill/>
                  </a:tcPr>
                </a:tc>
                <a:tc>
                  <a:txBody>
                    <a:bodyPr/>
                    <a:lstStyle/>
                    <a:p>
                      <a:pPr algn="ctr"/>
                      <a:r>
                        <a:rPr lang="en-US" sz="2500" dirty="0">
                          <a:latin typeface="Chivo" pitchFamily="2" charset="77"/>
                        </a:rPr>
                        <a:t>60%</a:t>
                      </a:r>
                    </a:p>
                  </a:txBody>
                  <a:tcPr marL="123774" marR="123774" marT="61887" marB="61887" anchor="ctr">
                    <a:lnT w="38100" cmpd="sng">
                      <a:noFill/>
                    </a:lnT>
                    <a:lnB w="12700" cap="flat" cmpd="sng" algn="ctr">
                      <a:solidFill>
                        <a:srgbClr val="00558C"/>
                      </a:solidFill>
                      <a:prstDash val="solid"/>
                      <a:round/>
                      <a:headEnd type="none" w="med" len="med"/>
                      <a:tailEnd type="none" w="med" len="med"/>
                    </a:lnB>
                    <a:noFill/>
                  </a:tcPr>
                </a:tc>
                <a:tc>
                  <a:txBody>
                    <a:bodyPr/>
                    <a:lstStyle/>
                    <a:p>
                      <a:pPr algn="ctr"/>
                      <a:r>
                        <a:rPr lang="en-US" sz="2500" dirty="0">
                          <a:latin typeface="Chivo" pitchFamily="2" charset="77"/>
                        </a:rPr>
                        <a:t>76%</a:t>
                      </a:r>
                    </a:p>
                  </a:txBody>
                  <a:tcPr marL="123774" marR="123774" marT="61887" marB="61887" anchor="ctr">
                    <a:lnT w="38100" cmpd="sng">
                      <a:noFill/>
                    </a:lnT>
                    <a:lnB w="12700" cap="flat" cmpd="sng" algn="ctr">
                      <a:solidFill>
                        <a:srgbClr val="00558C"/>
                      </a:solidFill>
                      <a:prstDash val="solid"/>
                      <a:round/>
                      <a:headEnd type="none" w="med" len="med"/>
                      <a:tailEnd type="none" w="med" len="med"/>
                    </a:lnB>
                    <a:noFill/>
                  </a:tcPr>
                </a:tc>
                <a:extLst>
                  <a:ext uri="{0D108BD9-81ED-4DB2-BD59-A6C34878D82A}">
                    <a16:rowId xmlns:a16="http://schemas.microsoft.com/office/drawing/2014/main" val="4035784181"/>
                  </a:ext>
                </a:extLst>
              </a:tr>
              <a:tr h="885774">
                <a:tc>
                  <a:txBody>
                    <a:bodyPr/>
                    <a:lstStyle/>
                    <a:p>
                      <a:pPr algn="l"/>
                      <a:r>
                        <a:rPr lang="en-US" sz="2500" dirty="0">
                          <a:latin typeface="Chivo" pitchFamily="2" charset="77"/>
                        </a:rPr>
                        <a:t>Division II men</a:t>
                      </a:r>
                    </a:p>
                  </a:txBody>
                  <a:tcPr marL="123774" marR="123774" marT="61887" marB="61887" anchor="ctr">
                    <a:lnT w="12700" cap="flat" cmpd="sng" algn="ctr">
                      <a:solidFill>
                        <a:srgbClr val="00558C"/>
                      </a:solidFill>
                      <a:prstDash val="solid"/>
                      <a:round/>
                      <a:headEnd type="none" w="med" len="med"/>
                      <a:tailEnd type="none" w="med" len="med"/>
                    </a:lnT>
                    <a:lnB w="12700" cap="flat" cmpd="sng" algn="ctr">
                      <a:solidFill>
                        <a:srgbClr val="00558C"/>
                      </a:solidFill>
                      <a:prstDash val="solid"/>
                      <a:round/>
                      <a:headEnd type="none" w="med" len="med"/>
                      <a:tailEnd type="none" w="med" len="med"/>
                    </a:lnB>
                    <a:noFill/>
                  </a:tcPr>
                </a:tc>
                <a:tc>
                  <a:txBody>
                    <a:bodyPr/>
                    <a:lstStyle/>
                    <a:p>
                      <a:pPr algn="ctr"/>
                      <a:r>
                        <a:rPr lang="en-US" sz="2500" dirty="0">
                          <a:latin typeface="Chivo" pitchFamily="2" charset="77"/>
                        </a:rPr>
                        <a:t>48%</a:t>
                      </a:r>
                    </a:p>
                  </a:txBody>
                  <a:tcPr marL="123774" marR="123774" marT="61887" marB="61887" anchor="ctr">
                    <a:lnT w="12700" cap="flat" cmpd="sng" algn="ctr">
                      <a:solidFill>
                        <a:srgbClr val="00558C"/>
                      </a:solidFill>
                      <a:prstDash val="solid"/>
                      <a:round/>
                      <a:headEnd type="none" w="med" len="med"/>
                      <a:tailEnd type="none" w="med" len="med"/>
                    </a:lnT>
                    <a:lnB w="12700" cap="flat" cmpd="sng" algn="ctr">
                      <a:solidFill>
                        <a:srgbClr val="00558C"/>
                      </a:solidFill>
                      <a:prstDash val="solid"/>
                      <a:round/>
                      <a:headEnd type="none" w="med" len="med"/>
                      <a:tailEnd type="none" w="med" len="med"/>
                    </a:lnB>
                    <a:noFill/>
                  </a:tcPr>
                </a:tc>
                <a:tc>
                  <a:txBody>
                    <a:bodyPr/>
                    <a:lstStyle/>
                    <a:p>
                      <a:pPr algn="ctr"/>
                      <a:r>
                        <a:rPr lang="en-US" sz="2500" dirty="0">
                          <a:latin typeface="Chivo" pitchFamily="2" charset="77"/>
                        </a:rPr>
                        <a:t>52%</a:t>
                      </a:r>
                    </a:p>
                  </a:txBody>
                  <a:tcPr marL="123774" marR="123774" marT="61887" marB="61887" anchor="ctr">
                    <a:lnT w="12700" cap="flat" cmpd="sng" algn="ctr">
                      <a:solidFill>
                        <a:srgbClr val="00558C"/>
                      </a:solidFill>
                      <a:prstDash val="solid"/>
                      <a:round/>
                      <a:headEnd type="none" w="med" len="med"/>
                      <a:tailEnd type="none" w="med" len="med"/>
                    </a:lnT>
                    <a:lnB w="12700" cap="flat" cmpd="sng" algn="ctr">
                      <a:solidFill>
                        <a:srgbClr val="00558C"/>
                      </a:solidFill>
                      <a:prstDash val="solid"/>
                      <a:round/>
                      <a:headEnd type="none" w="med" len="med"/>
                      <a:tailEnd type="none" w="med" len="med"/>
                    </a:lnB>
                    <a:noFill/>
                  </a:tcPr>
                </a:tc>
                <a:tc>
                  <a:txBody>
                    <a:bodyPr/>
                    <a:lstStyle/>
                    <a:p>
                      <a:pPr algn="ctr"/>
                      <a:r>
                        <a:rPr lang="en-US" sz="2500" dirty="0">
                          <a:latin typeface="Chivo" pitchFamily="2" charset="77"/>
                        </a:rPr>
                        <a:t>69%</a:t>
                      </a:r>
                    </a:p>
                  </a:txBody>
                  <a:tcPr marL="123774" marR="123774" marT="61887" marB="61887" anchor="ctr">
                    <a:lnT w="12700" cap="flat" cmpd="sng" algn="ctr">
                      <a:solidFill>
                        <a:srgbClr val="00558C"/>
                      </a:solidFill>
                      <a:prstDash val="solid"/>
                      <a:round/>
                      <a:headEnd type="none" w="med" len="med"/>
                      <a:tailEnd type="none" w="med" len="med"/>
                    </a:lnT>
                    <a:lnB w="12700" cap="flat" cmpd="sng" algn="ctr">
                      <a:solidFill>
                        <a:srgbClr val="00558C"/>
                      </a:solidFill>
                      <a:prstDash val="solid"/>
                      <a:round/>
                      <a:headEnd type="none" w="med" len="med"/>
                      <a:tailEnd type="none" w="med" len="med"/>
                    </a:lnB>
                    <a:noFill/>
                  </a:tcPr>
                </a:tc>
                <a:extLst>
                  <a:ext uri="{0D108BD9-81ED-4DB2-BD59-A6C34878D82A}">
                    <a16:rowId xmlns:a16="http://schemas.microsoft.com/office/drawing/2014/main" val="2037159530"/>
                  </a:ext>
                </a:extLst>
              </a:tr>
              <a:tr h="885774">
                <a:tc>
                  <a:txBody>
                    <a:bodyPr/>
                    <a:lstStyle/>
                    <a:p>
                      <a:pPr algn="l"/>
                      <a:r>
                        <a:rPr lang="en-US" sz="2500" dirty="0">
                          <a:latin typeface="Chivo" pitchFamily="2" charset="77"/>
                        </a:rPr>
                        <a:t>Division II women</a:t>
                      </a:r>
                    </a:p>
                  </a:txBody>
                  <a:tcPr marL="123774" marR="123774" marT="61887" marB="61887" anchor="ctr">
                    <a:lnT w="12700" cap="flat" cmpd="sng" algn="ctr">
                      <a:solidFill>
                        <a:srgbClr val="00558C"/>
                      </a:solidFill>
                      <a:prstDash val="solid"/>
                      <a:round/>
                      <a:headEnd type="none" w="med" len="med"/>
                      <a:tailEnd type="none" w="med" len="med"/>
                    </a:lnT>
                    <a:lnB w="12700" cap="flat" cmpd="sng" algn="ctr">
                      <a:solidFill>
                        <a:srgbClr val="00558C"/>
                      </a:solidFill>
                      <a:prstDash val="solid"/>
                      <a:round/>
                      <a:headEnd type="none" w="med" len="med"/>
                      <a:tailEnd type="none" w="med" len="med"/>
                    </a:lnB>
                    <a:noFill/>
                  </a:tcPr>
                </a:tc>
                <a:tc>
                  <a:txBody>
                    <a:bodyPr/>
                    <a:lstStyle/>
                    <a:p>
                      <a:pPr algn="ctr"/>
                      <a:r>
                        <a:rPr lang="en-US" sz="2500" dirty="0">
                          <a:latin typeface="Chivo" pitchFamily="2" charset="77"/>
                        </a:rPr>
                        <a:t>57%</a:t>
                      </a:r>
                    </a:p>
                  </a:txBody>
                  <a:tcPr marL="123774" marR="123774" marT="61887" marB="61887" anchor="ctr">
                    <a:lnT w="12700" cap="flat" cmpd="sng" algn="ctr">
                      <a:solidFill>
                        <a:srgbClr val="00558C"/>
                      </a:solidFill>
                      <a:prstDash val="solid"/>
                      <a:round/>
                      <a:headEnd type="none" w="med" len="med"/>
                      <a:tailEnd type="none" w="med" len="med"/>
                    </a:lnT>
                    <a:lnB w="12700" cap="flat" cmpd="sng" algn="ctr">
                      <a:solidFill>
                        <a:srgbClr val="00558C"/>
                      </a:solidFill>
                      <a:prstDash val="solid"/>
                      <a:round/>
                      <a:headEnd type="none" w="med" len="med"/>
                      <a:tailEnd type="none" w="med" len="med"/>
                    </a:lnB>
                    <a:noFill/>
                  </a:tcPr>
                </a:tc>
                <a:tc>
                  <a:txBody>
                    <a:bodyPr/>
                    <a:lstStyle/>
                    <a:p>
                      <a:pPr algn="ctr"/>
                      <a:r>
                        <a:rPr lang="en-US" sz="2500" dirty="0">
                          <a:latin typeface="Chivo" pitchFamily="2" charset="77"/>
                        </a:rPr>
                        <a:t>69%</a:t>
                      </a:r>
                    </a:p>
                  </a:txBody>
                  <a:tcPr marL="123774" marR="123774" marT="61887" marB="61887" anchor="ctr">
                    <a:lnT w="12700" cap="flat" cmpd="sng" algn="ctr">
                      <a:solidFill>
                        <a:srgbClr val="00558C"/>
                      </a:solidFill>
                      <a:prstDash val="solid"/>
                      <a:round/>
                      <a:headEnd type="none" w="med" len="med"/>
                      <a:tailEnd type="none" w="med" len="med"/>
                    </a:lnT>
                    <a:lnB w="12700" cap="flat" cmpd="sng" algn="ctr">
                      <a:solidFill>
                        <a:srgbClr val="00558C"/>
                      </a:solidFill>
                      <a:prstDash val="solid"/>
                      <a:round/>
                      <a:headEnd type="none" w="med" len="med"/>
                      <a:tailEnd type="none" w="med" len="med"/>
                    </a:lnB>
                    <a:noFill/>
                  </a:tcPr>
                </a:tc>
                <a:tc>
                  <a:txBody>
                    <a:bodyPr/>
                    <a:lstStyle/>
                    <a:p>
                      <a:pPr algn="ctr"/>
                      <a:r>
                        <a:rPr lang="en-US" sz="2500" dirty="0">
                          <a:latin typeface="Chivo" pitchFamily="2" charset="77"/>
                        </a:rPr>
                        <a:t>88%</a:t>
                      </a:r>
                    </a:p>
                  </a:txBody>
                  <a:tcPr marL="123774" marR="123774" marT="61887" marB="61887" anchor="ctr">
                    <a:lnT w="12700" cap="flat" cmpd="sng" algn="ctr">
                      <a:solidFill>
                        <a:srgbClr val="00558C"/>
                      </a:solidFill>
                      <a:prstDash val="solid"/>
                      <a:round/>
                      <a:headEnd type="none" w="med" len="med"/>
                      <a:tailEnd type="none" w="med" len="med"/>
                    </a:lnT>
                    <a:lnB w="12700" cap="flat" cmpd="sng" algn="ctr">
                      <a:solidFill>
                        <a:srgbClr val="00558C"/>
                      </a:solidFill>
                      <a:prstDash val="solid"/>
                      <a:round/>
                      <a:headEnd type="none" w="med" len="med"/>
                      <a:tailEnd type="none" w="med" len="med"/>
                    </a:lnB>
                    <a:noFill/>
                  </a:tcPr>
                </a:tc>
                <a:extLst>
                  <a:ext uri="{0D108BD9-81ED-4DB2-BD59-A6C34878D82A}">
                    <a16:rowId xmlns:a16="http://schemas.microsoft.com/office/drawing/2014/main" val="164981773"/>
                  </a:ext>
                </a:extLst>
              </a:tr>
            </a:tbl>
          </a:graphicData>
        </a:graphic>
      </p:graphicFrame>
    </p:spTree>
    <p:extLst>
      <p:ext uri="{BB962C8B-B14F-4D97-AF65-F5344CB8AC3E}">
        <p14:creationId xmlns:p14="http://schemas.microsoft.com/office/powerpoint/2010/main" val="2895338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E0B701-AB64-902C-5073-54C5BC1C7867}"/>
              </a:ext>
            </a:extLst>
          </p:cNvPr>
          <p:cNvSpPr>
            <a:spLocks noGrp="1"/>
          </p:cNvSpPr>
          <p:nvPr>
            <p:ph type="body" sz="quarter" idx="10"/>
          </p:nvPr>
        </p:nvSpPr>
        <p:spPr/>
        <p:txBody>
          <a:bodyPr/>
          <a:lstStyle/>
          <a:p>
            <a:r>
              <a:rPr lang="en-US" dirty="0"/>
              <a:t>Division II Produces Academic Excellence </a:t>
            </a:r>
          </a:p>
        </p:txBody>
      </p:sp>
      <p:sp>
        <p:nvSpPr>
          <p:cNvPr id="3" name="Text Placeholder 2">
            <a:extLst>
              <a:ext uri="{FF2B5EF4-FFF2-40B4-BE49-F238E27FC236}">
                <a16:creationId xmlns:a16="http://schemas.microsoft.com/office/drawing/2014/main" id="{D9FC959F-4065-D895-3984-5EC5E8660FC2}"/>
              </a:ext>
            </a:extLst>
          </p:cNvPr>
          <p:cNvSpPr>
            <a:spLocks noGrp="1"/>
          </p:cNvSpPr>
          <p:nvPr>
            <p:ph type="body" sz="quarter" idx="11"/>
          </p:nvPr>
        </p:nvSpPr>
        <p:spPr>
          <a:xfrm>
            <a:off x="442456" y="1807028"/>
            <a:ext cx="3247802" cy="3859125"/>
          </a:xfrm>
        </p:spPr>
        <p:txBody>
          <a:bodyPr/>
          <a:lstStyle/>
          <a:p>
            <a:pPr lvl="0"/>
            <a:r>
              <a:rPr lang="en-US" dirty="0"/>
              <a:t>Division II student-athletes achieve in their chosen academic pursuits.</a:t>
            </a:r>
          </a:p>
          <a:p>
            <a:pPr marL="323850" lvl="1" indent="-323850"/>
            <a:r>
              <a:rPr lang="en-US" dirty="0"/>
              <a:t>Athletics participation does not limit academic options.</a:t>
            </a:r>
          </a:p>
          <a:p>
            <a:pPr marL="323850" lvl="1" indent="-323850"/>
            <a:r>
              <a:rPr lang="en-US" dirty="0"/>
              <a:t>Degree patterns are similar to those of the student body.</a:t>
            </a:r>
            <a:r>
              <a:rPr lang="en-US" sz="1050" dirty="0"/>
              <a:t> </a:t>
            </a:r>
            <a:endParaRPr lang="en-US" dirty="0"/>
          </a:p>
        </p:txBody>
      </p:sp>
      <p:pic>
        <p:nvPicPr>
          <p:cNvPr id="4" name="Picture 3" descr="A graph showing a number of degrees&#10;&#10;Description automatically generated">
            <a:extLst>
              <a:ext uri="{FF2B5EF4-FFF2-40B4-BE49-F238E27FC236}">
                <a16:creationId xmlns:a16="http://schemas.microsoft.com/office/drawing/2014/main" id="{87B4F897-9EDC-6128-29E4-585277D19D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77144" y="1847853"/>
            <a:ext cx="7772400" cy="3777473"/>
          </a:xfrm>
          <a:prstGeom prst="rect">
            <a:avLst/>
          </a:prstGeom>
        </p:spPr>
      </p:pic>
    </p:spTree>
    <p:extLst>
      <p:ext uri="{BB962C8B-B14F-4D97-AF65-F5344CB8AC3E}">
        <p14:creationId xmlns:p14="http://schemas.microsoft.com/office/powerpoint/2010/main" val="1059926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381B13-DC6C-B818-C4B2-B553A1ED8468}"/>
              </a:ext>
            </a:extLst>
          </p:cNvPr>
          <p:cNvSpPr>
            <a:spLocks noGrp="1"/>
          </p:cNvSpPr>
          <p:nvPr>
            <p:ph type="body" sz="quarter" idx="10"/>
          </p:nvPr>
        </p:nvSpPr>
        <p:spPr>
          <a:xfrm>
            <a:off x="6984999" y="616363"/>
            <a:ext cx="4800600" cy="759146"/>
          </a:xfrm>
        </p:spPr>
        <p:txBody>
          <a:bodyPr/>
          <a:lstStyle/>
          <a:p>
            <a:r>
              <a:rPr lang="en-US" dirty="0"/>
              <a:t>Division II Championships</a:t>
            </a:r>
          </a:p>
        </p:txBody>
      </p:sp>
      <p:sp>
        <p:nvSpPr>
          <p:cNvPr id="3" name="Text Placeholder 2">
            <a:extLst>
              <a:ext uri="{FF2B5EF4-FFF2-40B4-BE49-F238E27FC236}">
                <a16:creationId xmlns:a16="http://schemas.microsoft.com/office/drawing/2014/main" id="{3E06F4F2-4475-583F-13DC-F6097E793763}"/>
              </a:ext>
            </a:extLst>
          </p:cNvPr>
          <p:cNvSpPr>
            <a:spLocks noGrp="1"/>
          </p:cNvSpPr>
          <p:nvPr>
            <p:ph type="body" sz="quarter" idx="11"/>
          </p:nvPr>
        </p:nvSpPr>
        <p:spPr>
          <a:xfrm>
            <a:off x="6985000" y="1815737"/>
            <a:ext cx="4800600" cy="4069126"/>
          </a:xfrm>
        </p:spPr>
        <p:txBody>
          <a:bodyPr/>
          <a:lstStyle/>
          <a:p>
            <a:pPr lvl="0"/>
            <a:r>
              <a:rPr lang="en-US" dirty="0"/>
              <a:t>12 Championships for men’s sports</a:t>
            </a:r>
          </a:p>
          <a:p>
            <a:pPr lvl="0"/>
            <a:r>
              <a:rPr lang="en-US" dirty="0"/>
              <a:t>13 Championships for women’s sports</a:t>
            </a:r>
          </a:p>
          <a:p>
            <a:r>
              <a:rPr lang="en-US" dirty="0"/>
              <a:t>Championship access ratio is the best among the three divisions</a:t>
            </a:r>
          </a:p>
        </p:txBody>
      </p:sp>
      <p:sp>
        <p:nvSpPr>
          <p:cNvPr id="5" name="Freeform 4">
            <a:extLst>
              <a:ext uri="{FF2B5EF4-FFF2-40B4-BE49-F238E27FC236}">
                <a16:creationId xmlns:a16="http://schemas.microsoft.com/office/drawing/2014/main" id="{7B1C118A-46FA-15A5-DEC2-CC03B6CE55CA}"/>
              </a:ext>
            </a:extLst>
          </p:cNvPr>
          <p:cNvSpPr/>
          <p:nvPr/>
        </p:nvSpPr>
        <p:spPr>
          <a:xfrm>
            <a:off x="0" y="-126609"/>
            <a:ext cx="7188591" cy="7047914"/>
          </a:xfrm>
          <a:custGeom>
            <a:avLst/>
            <a:gdLst>
              <a:gd name="connsiteX0" fmla="*/ 0 w 7188591"/>
              <a:gd name="connsiteY0" fmla="*/ 3010486 h 7047914"/>
              <a:gd name="connsiteX1" fmla="*/ 0 w 7188591"/>
              <a:gd name="connsiteY1" fmla="*/ 7047914 h 7047914"/>
              <a:gd name="connsiteX2" fmla="*/ 4628271 w 7188591"/>
              <a:gd name="connsiteY2" fmla="*/ 7047914 h 7047914"/>
              <a:gd name="connsiteX3" fmla="*/ 7188591 w 7188591"/>
              <a:gd name="connsiteY3" fmla="*/ 0 h 7047914"/>
              <a:gd name="connsiteX4" fmla="*/ 1083212 w 7188591"/>
              <a:gd name="connsiteY4" fmla="*/ 0 h 7047914"/>
              <a:gd name="connsiteX5" fmla="*/ 0 w 7188591"/>
              <a:gd name="connsiteY5" fmla="*/ 3010486 h 704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88591" h="7047914">
                <a:moveTo>
                  <a:pt x="0" y="3010486"/>
                </a:moveTo>
                <a:lnTo>
                  <a:pt x="0" y="7047914"/>
                </a:lnTo>
                <a:lnTo>
                  <a:pt x="4628271" y="7047914"/>
                </a:lnTo>
                <a:lnTo>
                  <a:pt x="7188591" y="0"/>
                </a:lnTo>
                <a:lnTo>
                  <a:pt x="1083212" y="0"/>
                </a:lnTo>
                <a:lnTo>
                  <a:pt x="0" y="3010486"/>
                </a:lnTo>
                <a:close/>
              </a:path>
            </a:pathLst>
          </a:custGeom>
          <a:blipFill>
            <a:blip r:embed="rId3" cstate="email">
              <a:extLst>
                <a:ext uri="{28A0092B-C50C-407E-A947-70E740481C1C}">
                  <a14:useLocalDpi xmlns:a14="http://schemas.microsoft.com/office/drawing/2010/main"/>
                </a:ext>
              </a:extLst>
            </a:blip>
            <a:stretch>
              <a:fillRect t="698" b="698"/>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3694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ED9FF8-041A-2E66-B771-EF0C7CD8C4B5}"/>
              </a:ext>
            </a:extLst>
          </p:cNvPr>
          <p:cNvSpPr>
            <a:spLocks noGrp="1"/>
          </p:cNvSpPr>
          <p:nvPr>
            <p:ph type="body" sz="quarter" idx="10"/>
          </p:nvPr>
        </p:nvSpPr>
        <p:spPr/>
        <p:txBody>
          <a:bodyPr/>
          <a:lstStyle/>
          <a:p>
            <a:r>
              <a:rPr lang="en-US" dirty="0"/>
              <a:t>Division II Championships </a:t>
            </a:r>
          </a:p>
        </p:txBody>
      </p:sp>
      <p:sp>
        <p:nvSpPr>
          <p:cNvPr id="3" name="Text Placeholder 2">
            <a:extLst>
              <a:ext uri="{FF2B5EF4-FFF2-40B4-BE49-F238E27FC236}">
                <a16:creationId xmlns:a16="http://schemas.microsoft.com/office/drawing/2014/main" id="{83722182-1A69-787D-D89F-8546CE458C3A}"/>
              </a:ext>
            </a:extLst>
          </p:cNvPr>
          <p:cNvSpPr>
            <a:spLocks noGrp="1"/>
          </p:cNvSpPr>
          <p:nvPr>
            <p:ph type="body" sz="quarter" idx="11"/>
          </p:nvPr>
        </p:nvSpPr>
        <p:spPr>
          <a:xfrm>
            <a:off x="6984999" y="1815737"/>
            <a:ext cx="4800601" cy="4069248"/>
          </a:xfrm>
        </p:spPr>
        <p:txBody>
          <a:bodyPr/>
          <a:lstStyle/>
          <a:p>
            <a:r>
              <a:rPr lang="en-US" dirty="0"/>
              <a:t>Division II is the only division to offer National Championships Festivals, Olympic-style events in which a number of national championships are held at a single site during a period of several days. </a:t>
            </a:r>
          </a:p>
        </p:txBody>
      </p:sp>
    </p:spTree>
    <p:extLst>
      <p:ext uri="{BB962C8B-B14F-4D97-AF65-F5344CB8AC3E}">
        <p14:creationId xmlns:p14="http://schemas.microsoft.com/office/powerpoint/2010/main" val="54144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282B41-FAD6-8EE9-740F-CCCA24501649}"/>
              </a:ext>
            </a:extLst>
          </p:cNvPr>
          <p:cNvSpPr>
            <a:spLocks noGrp="1"/>
          </p:cNvSpPr>
          <p:nvPr>
            <p:ph type="body" sz="quarter" idx="10"/>
          </p:nvPr>
        </p:nvSpPr>
        <p:spPr/>
        <p:txBody>
          <a:bodyPr/>
          <a:lstStyle/>
          <a:p>
            <a:r>
              <a:rPr lang="en-US"/>
              <a:t>Division II is Affordable</a:t>
            </a:r>
            <a:endParaRPr lang="en-US" dirty="0"/>
          </a:p>
        </p:txBody>
      </p:sp>
      <p:sp>
        <p:nvSpPr>
          <p:cNvPr id="3" name="Text Placeholder 2">
            <a:extLst>
              <a:ext uri="{FF2B5EF4-FFF2-40B4-BE49-F238E27FC236}">
                <a16:creationId xmlns:a16="http://schemas.microsoft.com/office/drawing/2014/main" id="{277EA16E-30B9-6D58-E5CA-95AC6ADBE59E}"/>
              </a:ext>
            </a:extLst>
          </p:cNvPr>
          <p:cNvSpPr>
            <a:spLocks noGrp="1"/>
          </p:cNvSpPr>
          <p:nvPr>
            <p:ph type="body" sz="quarter" idx="11"/>
          </p:nvPr>
        </p:nvSpPr>
        <p:spPr>
          <a:xfrm>
            <a:off x="6984999" y="1815737"/>
            <a:ext cx="4800601" cy="4069248"/>
          </a:xfrm>
        </p:spPr>
        <p:txBody>
          <a:bodyPr/>
          <a:lstStyle/>
          <a:p>
            <a:r>
              <a:rPr lang="en-US" sz="2400" dirty="0"/>
              <a:t>Median Expense for Athletics</a:t>
            </a:r>
          </a:p>
          <a:p>
            <a:pPr marL="271463" lvl="1" indent="-271463"/>
            <a:r>
              <a:rPr lang="en-US" sz="2400" b="1" dirty="0">
                <a:solidFill>
                  <a:srgbClr val="0077C8"/>
                </a:solidFill>
                <a:latin typeface="Chivo" pitchFamily="2" charset="77"/>
              </a:rPr>
              <a:t>Division II – $6.8 million</a:t>
            </a:r>
          </a:p>
          <a:p>
            <a:pPr marL="271463" lvl="1" indent="-271463"/>
            <a:r>
              <a:rPr lang="en-US" sz="2400" dirty="0">
                <a:latin typeface="Chivo" pitchFamily="2" charset="77"/>
              </a:rPr>
              <a:t>Division I Football Championship Subdivision – $18 million</a:t>
            </a:r>
          </a:p>
          <a:p>
            <a:pPr marL="271463" lvl="1" indent="-271463"/>
            <a:r>
              <a:rPr lang="en-US" sz="2400" dirty="0">
                <a:latin typeface="Chivo" pitchFamily="2" charset="77"/>
              </a:rPr>
              <a:t>Division I Football Bowl Subdivision (autonomy) – </a:t>
            </a:r>
            <a:br>
              <a:rPr lang="en-US" sz="2400" dirty="0">
                <a:latin typeface="Chivo" pitchFamily="2" charset="77"/>
              </a:rPr>
            </a:br>
            <a:r>
              <a:rPr lang="en-US" sz="2400" dirty="0">
                <a:latin typeface="Chivo" pitchFamily="2" charset="77"/>
              </a:rPr>
              <a:t>$104 million</a:t>
            </a:r>
          </a:p>
          <a:p>
            <a:pPr marL="271463" lvl="1" indent="-271463"/>
            <a:r>
              <a:rPr lang="en-US" sz="2400" dirty="0">
                <a:latin typeface="Chivo" pitchFamily="2" charset="77"/>
              </a:rPr>
              <a:t>Division I Football </a:t>
            </a:r>
            <a:br>
              <a:rPr lang="en-US" sz="2400" dirty="0">
                <a:latin typeface="Chivo" pitchFamily="2" charset="77"/>
              </a:rPr>
            </a:br>
            <a:r>
              <a:rPr lang="en-US" sz="2400" dirty="0">
                <a:latin typeface="Chivo" pitchFamily="2" charset="77"/>
              </a:rPr>
              <a:t>Bowl Subdivision </a:t>
            </a:r>
            <a:br>
              <a:rPr lang="en-US" sz="2400" dirty="0">
                <a:latin typeface="Chivo" pitchFamily="2" charset="77"/>
              </a:rPr>
            </a:br>
            <a:r>
              <a:rPr lang="en-US" sz="2400" dirty="0">
                <a:latin typeface="Chivo" pitchFamily="2" charset="77"/>
              </a:rPr>
              <a:t>(non-autonomy) –  </a:t>
            </a:r>
            <a:br>
              <a:rPr lang="en-US" sz="2400" dirty="0">
                <a:latin typeface="Chivo" pitchFamily="2" charset="77"/>
              </a:rPr>
            </a:br>
            <a:r>
              <a:rPr lang="en-US" sz="2400" dirty="0">
                <a:latin typeface="Chivo" pitchFamily="2" charset="77"/>
              </a:rPr>
              <a:t>$35 million</a:t>
            </a:r>
          </a:p>
        </p:txBody>
      </p:sp>
    </p:spTree>
    <p:extLst>
      <p:ext uri="{BB962C8B-B14F-4D97-AF65-F5344CB8AC3E}">
        <p14:creationId xmlns:p14="http://schemas.microsoft.com/office/powerpoint/2010/main" val="3108336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98CE7F-8ACC-FA1E-B4BC-D91F4461129C}"/>
              </a:ext>
            </a:extLst>
          </p:cNvPr>
          <p:cNvSpPr>
            <a:spLocks noGrp="1"/>
          </p:cNvSpPr>
          <p:nvPr>
            <p:ph type="body" sz="quarter" idx="10"/>
          </p:nvPr>
        </p:nvSpPr>
        <p:spPr>
          <a:xfrm>
            <a:off x="6984998" y="616363"/>
            <a:ext cx="4928327" cy="759146"/>
          </a:xfrm>
        </p:spPr>
        <p:txBody>
          <a:bodyPr/>
          <a:lstStyle/>
          <a:p>
            <a:r>
              <a:rPr lang="en-US" dirty="0"/>
              <a:t>Division II is Balanced</a:t>
            </a:r>
          </a:p>
        </p:txBody>
      </p:sp>
      <p:sp>
        <p:nvSpPr>
          <p:cNvPr id="3" name="Text Placeholder 2">
            <a:extLst>
              <a:ext uri="{FF2B5EF4-FFF2-40B4-BE49-F238E27FC236}">
                <a16:creationId xmlns:a16="http://schemas.microsoft.com/office/drawing/2014/main" id="{9F81C801-0A03-3F1A-3D9B-C11B335E9E7C}"/>
              </a:ext>
            </a:extLst>
          </p:cNvPr>
          <p:cNvSpPr>
            <a:spLocks noGrp="1"/>
          </p:cNvSpPr>
          <p:nvPr>
            <p:ph type="body" sz="quarter" idx="11"/>
          </p:nvPr>
        </p:nvSpPr>
        <p:spPr/>
        <p:txBody>
          <a:bodyPr/>
          <a:lstStyle/>
          <a:p>
            <a:pPr marL="0" indent="0">
              <a:buNone/>
            </a:pPr>
            <a:r>
              <a:rPr lang="en-US" sz="2400" dirty="0"/>
              <a:t>Division II’s “Life in the Balance” approach integrates athletics into the college experience so student-athletes can:</a:t>
            </a:r>
          </a:p>
          <a:p>
            <a:pPr marL="342900" indent="-342900">
              <a:buFont typeface="Arial" panose="020B0604020202020204" pitchFamily="34" charset="0"/>
              <a:buChar char="•"/>
            </a:pPr>
            <a:r>
              <a:rPr lang="en-US" sz="2400" dirty="0"/>
              <a:t>Focus fully on their academic pursuits </a:t>
            </a:r>
          </a:p>
          <a:p>
            <a:pPr marL="342900" indent="-342900">
              <a:buFont typeface="Arial" panose="020B0604020202020204" pitchFamily="34" charset="0"/>
              <a:buChar char="•"/>
            </a:pPr>
            <a:r>
              <a:rPr lang="en-US" sz="2400" dirty="0"/>
              <a:t>Participate in other campus and community activities</a:t>
            </a:r>
          </a:p>
          <a:p>
            <a:pPr marL="342900" indent="-342900">
              <a:buFont typeface="Arial" panose="020B0604020202020204" pitchFamily="34" charset="0"/>
              <a:buChar char="•"/>
            </a:pPr>
            <a:r>
              <a:rPr lang="en-US" sz="2400" dirty="0"/>
              <a:t>Enjoy a well-rounded experience </a:t>
            </a:r>
          </a:p>
          <a:p>
            <a:pPr marL="342900" indent="-342900">
              <a:buFont typeface="Arial" panose="020B0604020202020204" pitchFamily="34" charset="0"/>
              <a:buChar char="•"/>
            </a:pPr>
            <a:r>
              <a:rPr lang="en-US" sz="2400" dirty="0"/>
              <a:t>Become marketable </a:t>
            </a:r>
            <a:br>
              <a:rPr lang="en-US" sz="2400" dirty="0"/>
            </a:br>
            <a:r>
              <a:rPr lang="en-US" sz="2400" dirty="0"/>
              <a:t>in their career </a:t>
            </a:r>
          </a:p>
        </p:txBody>
      </p:sp>
    </p:spTree>
    <p:extLst>
      <p:ext uri="{BB962C8B-B14F-4D97-AF65-F5344CB8AC3E}">
        <p14:creationId xmlns:p14="http://schemas.microsoft.com/office/powerpoint/2010/main" val="3666264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C08CC9-5B56-0B73-6C42-D4A3B0B1617E}"/>
              </a:ext>
            </a:extLst>
          </p:cNvPr>
          <p:cNvSpPr>
            <a:spLocks noGrp="1"/>
          </p:cNvSpPr>
          <p:nvPr>
            <p:ph type="body" sz="quarter" idx="10"/>
          </p:nvPr>
        </p:nvSpPr>
        <p:spPr>
          <a:xfrm>
            <a:off x="6967582" y="616363"/>
            <a:ext cx="4989287" cy="759146"/>
          </a:xfrm>
        </p:spPr>
        <p:txBody>
          <a:bodyPr/>
          <a:lstStyle/>
          <a:p>
            <a:pPr marL="9525" indent="-9525"/>
            <a:r>
              <a:rPr lang="en-US" dirty="0"/>
              <a:t>Division II Cares About Student-Athlete Health and Safety </a:t>
            </a:r>
          </a:p>
        </p:txBody>
      </p:sp>
      <p:sp>
        <p:nvSpPr>
          <p:cNvPr id="3" name="Text Placeholder 2">
            <a:extLst>
              <a:ext uri="{FF2B5EF4-FFF2-40B4-BE49-F238E27FC236}">
                <a16:creationId xmlns:a16="http://schemas.microsoft.com/office/drawing/2014/main" id="{A5D09E25-86B2-8A39-3A50-E5D93B0FC772}"/>
              </a:ext>
            </a:extLst>
          </p:cNvPr>
          <p:cNvSpPr>
            <a:spLocks noGrp="1"/>
          </p:cNvSpPr>
          <p:nvPr>
            <p:ph type="body" sz="quarter" idx="11"/>
          </p:nvPr>
        </p:nvSpPr>
        <p:spPr>
          <a:xfrm>
            <a:off x="6967584" y="2198914"/>
            <a:ext cx="4632232" cy="3686071"/>
          </a:xfrm>
        </p:spPr>
        <p:txBody>
          <a:bodyPr/>
          <a:lstStyle/>
          <a:p>
            <a:r>
              <a:rPr lang="en-US" dirty="0"/>
              <a:t>Division II collaborates with the NCAA Sport Science Institute to provide programs and resources in:</a:t>
            </a:r>
          </a:p>
          <a:p>
            <a:pPr marL="271463" lvl="1" indent="-271463"/>
            <a:r>
              <a:rPr lang="en-US" dirty="0">
                <a:latin typeface="Chivo" pitchFamily="2" charset="77"/>
              </a:rPr>
              <a:t>Nutrition</a:t>
            </a:r>
          </a:p>
          <a:p>
            <a:pPr marL="271463" lvl="1" indent="-271463"/>
            <a:r>
              <a:rPr lang="en-US" dirty="0">
                <a:latin typeface="Chivo" pitchFamily="2" charset="77"/>
              </a:rPr>
              <a:t>Concussion management</a:t>
            </a:r>
          </a:p>
          <a:p>
            <a:pPr marL="271463" lvl="1" indent="-271463"/>
            <a:r>
              <a:rPr lang="en-US" dirty="0">
                <a:latin typeface="Chivo" pitchFamily="2" charset="77"/>
              </a:rPr>
              <a:t>Mental health awareness</a:t>
            </a:r>
          </a:p>
          <a:p>
            <a:pPr marL="271463" lvl="1" indent="-271463"/>
            <a:r>
              <a:rPr lang="en-US" dirty="0">
                <a:latin typeface="Chivo" pitchFamily="2" charset="77"/>
              </a:rPr>
              <a:t>Sexual violence prevention</a:t>
            </a:r>
          </a:p>
          <a:p>
            <a:pPr marL="271463" lvl="1" indent="-271463"/>
            <a:r>
              <a:rPr lang="en-US" dirty="0">
                <a:latin typeface="Chivo" pitchFamily="2" charset="77"/>
              </a:rPr>
              <a:t>Cardiac health</a:t>
            </a:r>
          </a:p>
          <a:p>
            <a:pPr marL="271463" lvl="1" indent="-271463"/>
            <a:r>
              <a:rPr lang="en-US" dirty="0">
                <a:latin typeface="Chivo" pitchFamily="2" charset="77"/>
              </a:rPr>
              <a:t>Substance abuse </a:t>
            </a:r>
            <a:br>
              <a:rPr lang="en-US" dirty="0">
                <a:latin typeface="Chivo" pitchFamily="2" charset="77"/>
              </a:rPr>
            </a:br>
            <a:r>
              <a:rPr lang="en-US" dirty="0">
                <a:latin typeface="Chivo" pitchFamily="2" charset="77"/>
              </a:rPr>
              <a:t>prevention </a:t>
            </a:r>
          </a:p>
          <a:p>
            <a:pPr marL="0" indent="0">
              <a:buNone/>
            </a:pPr>
            <a:endParaRPr lang="en-US" dirty="0"/>
          </a:p>
        </p:txBody>
      </p:sp>
    </p:spTree>
    <p:extLst>
      <p:ext uri="{BB962C8B-B14F-4D97-AF65-F5344CB8AC3E}">
        <p14:creationId xmlns:p14="http://schemas.microsoft.com/office/powerpoint/2010/main" val="3612781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19B02D-4D9A-9E6B-58E1-37CAF2FABBAC}"/>
              </a:ext>
            </a:extLst>
          </p:cNvPr>
          <p:cNvSpPr>
            <a:spLocks noGrp="1"/>
          </p:cNvSpPr>
          <p:nvPr>
            <p:ph type="body" sz="quarter" idx="10"/>
          </p:nvPr>
        </p:nvSpPr>
        <p:spPr>
          <a:xfrm>
            <a:off x="546700" y="5018314"/>
            <a:ext cx="6620832" cy="947524"/>
          </a:xfrm>
        </p:spPr>
        <p:txBody>
          <a:bodyPr/>
          <a:lstStyle/>
          <a:p>
            <a:r>
              <a:rPr lang="en-US" sz="4800" dirty="0"/>
              <a:t>What is Division II?</a:t>
            </a:r>
            <a:endParaRPr lang="en-US" dirty="0"/>
          </a:p>
        </p:txBody>
      </p:sp>
    </p:spTree>
    <p:extLst>
      <p:ext uri="{BB962C8B-B14F-4D97-AF65-F5344CB8AC3E}">
        <p14:creationId xmlns:p14="http://schemas.microsoft.com/office/powerpoint/2010/main" val="3842710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AFF374-B0A6-3751-51F6-BEF64C06FB25}"/>
              </a:ext>
            </a:extLst>
          </p:cNvPr>
          <p:cNvSpPr>
            <a:spLocks noGrp="1"/>
          </p:cNvSpPr>
          <p:nvPr>
            <p:ph type="body" sz="quarter" idx="10"/>
          </p:nvPr>
        </p:nvSpPr>
        <p:spPr/>
        <p:txBody>
          <a:bodyPr/>
          <a:lstStyle/>
          <a:p>
            <a:r>
              <a:rPr lang="en-US" dirty="0"/>
              <a:t>Division II – </a:t>
            </a:r>
            <a:br>
              <a:rPr lang="en-US" dirty="0"/>
            </a:br>
            <a:r>
              <a:rPr lang="en-US" dirty="0"/>
              <a:t>Make It Yours</a:t>
            </a:r>
          </a:p>
        </p:txBody>
      </p:sp>
      <p:sp>
        <p:nvSpPr>
          <p:cNvPr id="4" name="Text Placeholder 3">
            <a:extLst>
              <a:ext uri="{FF2B5EF4-FFF2-40B4-BE49-F238E27FC236}">
                <a16:creationId xmlns:a16="http://schemas.microsoft.com/office/drawing/2014/main" id="{DBC5147E-5CE3-7170-80E4-C335E398CF08}"/>
              </a:ext>
            </a:extLst>
          </p:cNvPr>
          <p:cNvSpPr>
            <a:spLocks noGrp="1"/>
          </p:cNvSpPr>
          <p:nvPr>
            <p:ph type="body" sz="quarter" idx="11"/>
          </p:nvPr>
        </p:nvSpPr>
        <p:spPr>
          <a:xfrm>
            <a:off x="6984999" y="1920239"/>
            <a:ext cx="4800601" cy="3964745"/>
          </a:xfrm>
        </p:spPr>
        <p:txBody>
          <a:bodyPr/>
          <a:lstStyle/>
          <a:p>
            <a:r>
              <a:rPr lang="en-US" sz="2400" dirty="0"/>
              <a:t>Division II student-athletes are encouraged to shape their college experience:</a:t>
            </a:r>
          </a:p>
          <a:p>
            <a:pPr marL="271463" lvl="1" indent="-271463"/>
            <a:r>
              <a:rPr lang="en-US" sz="2400" dirty="0">
                <a:latin typeface="Chivo" pitchFamily="2" charset="77"/>
              </a:rPr>
              <a:t>In the classroom</a:t>
            </a:r>
          </a:p>
          <a:p>
            <a:pPr marL="271463" lvl="1" indent="-271463"/>
            <a:r>
              <a:rPr lang="en-US" sz="2400" dirty="0">
                <a:latin typeface="Chivo" pitchFamily="2" charset="77"/>
              </a:rPr>
              <a:t>On the field</a:t>
            </a:r>
          </a:p>
          <a:p>
            <a:pPr marL="271463" lvl="1" indent="-271463"/>
            <a:r>
              <a:rPr lang="en-US" sz="2400" dirty="0">
                <a:latin typeface="Chivo" pitchFamily="2" charset="77"/>
              </a:rPr>
              <a:t>In their career</a:t>
            </a:r>
          </a:p>
          <a:p>
            <a:pPr marL="271463" lvl="1" indent="-271463"/>
            <a:r>
              <a:rPr lang="en-US" sz="2400" dirty="0">
                <a:latin typeface="Chivo" pitchFamily="2" charset="77"/>
              </a:rPr>
              <a:t>For their causes</a:t>
            </a:r>
          </a:p>
          <a:p>
            <a:pPr marL="271463" lvl="1" indent="-271463"/>
            <a:r>
              <a:rPr lang="en-US" sz="2400" dirty="0">
                <a:latin typeface="Chivo" pitchFamily="2" charset="77"/>
              </a:rPr>
              <a:t>On </a:t>
            </a:r>
            <a:r>
              <a:rPr lang="en-US" sz="2400">
                <a:latin typeface="Chivo" pitchFamily="2" charset="77"/>
              </a:rPr>
              <a:t>their terms</a:t>
            </a:r>
            <a:endParaRPr lang="en-US" sz="2400" dirty="0">
              <a:latin typeface="Chivo" pitchFamily="2" charset="77"/>
            </a:endParaRPr>
          </a:p>
        </p:txBody>
      </p:sp>
    </p:spTree>
    <p:extLst>
      <p:ext uri="{BB962C8B-B14F-4D97-AF65-F5344CB8AC3E}">
        <p14:creationId xmlns:p14="http://schemas.microsoft.com/office/powerpoint/2010/main" val="3371147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348CD58-60B3-C3CF-B9BF-47056EB8F727}"/>
              </a:ext>
            </a:extLst>
          </p:cNvPr>
          <p:cNvSpPr>
            <a:spLocks noGrp="1"/>
          </p:cNvSpPr>
          <p:nvPr>
            <p:ph type="body" sz="quarter" idx="10"/>
          </p:nvPr>
        </p:nvSpPr>
        <p:spPr/>
        <p:txBody>
          <a:bodyPr/>
          <a:lstStyle/>
          <a:p>
            <a:r>
              <a:rPr lang="en-US" dirty="0"/>
              <a:t>Division II Engages Communities</a:t>
            </a:r>
          </a:p>
        </p:txBody>
      </p:sp>
      <p:sp>
        <p:nvSpPr>
          <p:cNvPr id="5" name="Text Placeholder 4">
            <a:extLst>
              <a:ext uri="{FF2B5EF4-FFF2-40B4-BE49-F238E27FC236}">
                <a16:creationId xmlns:a16="http://schemas.microsoft.com/office/drawing/2014/main" id="{71494A3C-3DB1-89BC-1D20-5209565636C2}"/>
              </a:ext>
            </a:extLst>
          </p:cNvPr>
          <p:cNvSpPr>
            <a:spLocks noGrp="1"/>
          </p:cNvSpPr>
          <p:nvPr>
            <p:ph type="body" sz="quarter" idx="11"/>
          </p:nvPr>
        </p:nvSpPr>
        <p:spPr>
          <a:xfrm>
            <a:off x="445771" y="1508368"/>
            <a:ext cx="5894070" cy="4320931"/>
          </a:xfrm>
        </p:spPr>
        <p:txBody>
          <a:bodyPr/>
          <a:lstStyle/>
          <a:p>
            <a:r>
              <a:rPr lang="en-US" sz="2400" dirty="0"/>
              <a:t>In Division II, community engagement is about </a:t>
            </a:r>
            <a:r>
              <a:rPr lang="en-US" sz="2400" b="1" i="1" dirty="0"/>
              <a:t>building relationships</a:t>
            </a:r>
            <a:r>
              <a:rPr lang="en-US" sz="2400" dirty="0"/>
              <a:t>.</a:t>
            </a:r>
          </a:p>
          <a:p>
            <a:r>
              <a:rPr lang="en-US" sz="2400" dirty="0"/>
              <a:t>Through student-athlete leadership, Division II has enjoyed long-term and successful partnerships with:</a:t>
            </a:r>
          </a:p>
          <a:p>
            <a:pPr lvl="1"/>
            <a:r>
              <a:rPr lang="en-US" sz="2400" dirty="0"/>
              <a:t>The Make-A-Wish Foundation</a:t>
            </a:r>
          </a:p>
          <a:p>
            <a:pPr lvl="1"/>
            <a:r>
              <a:rPr lang="en-US" sz="2400" dirty="0"/>
              <a:t>Team IMPACT </a:t>
            </a:r>
          </a:p>
          <a:p>
            <a:pPr lvl="1"/>
            <a:r>
              <a:rPr lang="en-US" sz="2400" dirty="0"/>
              <a:t>Veterans and military groups</a:t>
            </a:r>
          </a:p>
          <a:p>
            <a:r>
              <a:rPr lang="en-US" sz="2400" dirty="0"/>
              <a:t>Division II also conducts community engagement activities at all championships final sites.</a:t>
            </a:r>
          </a:p>
          <a:p>
            <a:pPr marL="0" indent="0">
              <a:buNone/>
            </a:pPr>
            <a:endParaRPr lang="en-US" dirty="0"/>
          </a:p>
        </p:txBody>
      </p:sp>
      <p:pic>
        <p:nvPicPr>
          <p:cNvPr id="3" name="Picture 2" descr="A group of people sitting on a court with a child playing football&#10;&#10;Description automatically generated">
            <a:extLst>
              <a:ext uri="{FF2B5EF4-FFF2-40B4-BE49-F238E27FC236}">
                <a16:creationId xmlns:a16="http://schemas.microsoft.com/office/drawing/2014/main" id="{AABF0E18-2DDD-B394-4252-F0BD90D4E9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63105" y="2051304"/>
            <a:ext cx="5317236" cy="3544824"/>
          </a:xfrm>
          <a:prstGeom prst="rect">
            <a:avLst/>
          </a:prstGeom>
        </p:spPr>
      </p:pic>
    </p:spTree>
    <p:extLst>
      <p:ext uri="{BB962C8B-B14F-4D97-AF65-F5344CB8AC3E}">
        <p14:creationId xmlns:p14="http://schemas.microsoft.com/office/powerpoint/2010/main" val="2779624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01C5E7-F955-8FD2-E4B1-C152DA25AC46}"/>
              </a:ext>
            </a:extLst>
          </p:cNvPr>
          <p:cNvSpPr>
            <a:spLocks noGrp="1"/>
          </p:cNvSpPr>
          <p:nvPr>
            <p:ph type="body" sz="quarter" idx="10"/>
          </p:nvPr>
        </p:nvSpPr>
        <p:spPr/>
        <p:txBody>
          <a:bodyPr/>
          <a:lstStyle/>
          <a:p>
            <a:r>
              <a:rPr lang="en-US" sz="4800" b="1" dirty="0"/>
              <a:t>Now that you know about Division II, here are the attributes and characteristics that distinguish </a:t>
            </a:r>
            <a:br>
              <a:rPr lang="en-US" sz="4800" b="1" dirty="0"/>
            </a:br>
            <a:r>
              <a:rPr lang="en-US" sz="4800" b="1" dirty="0"/>
              <a:t>[your institution name here]</a:t>
            </a:r>
            <a:endParaRPr lang="en-US" dirty="0"/>
          </a:p>
        </p:txBody>
      </p:sp>
    </p:spTree>
    <p:extLst>
      <p:ext uri="{BB962C8B-B14F-4D97-AF65-F5344CB8AC3E}">
        <p14:creationId xmlns:p14="http://schemas.microsoft.com/office/powerpoint/2010/main" val="2339949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C17867-4AF1-2F47-A3E8-27D042A3278E}"/>
              </a:ext>
            </a:extLst>
          </p:cNvPr>
          <p:cNvSpPr>
            <a:spLocks noGrp="1"/>
          </p:cNvSpPr>
          <p:nvPr>
            <p:ph type="body" sz="quarter" idx="10"/>
          </p:nvPr>
        </p:nvSpPr>
        <p:spPr>
          <a:xfrm>
            <a:off x="0" y="6431512"/>
            <a:ext cx="12191999" cy="664621"/>
          </a:xfrm>
        </p:spPr>
        <p:txBody>
          <a:bodyPr/>
          <a:lstStyle/>
          <a:p>
            <a:endParaRPr lang="en-US"/>
          </a:p>
        </p:txBody>
      </p:sp>
    </p:spTree>
    <p:extLst>
      <p:ext uri="{BB962C8B-B14F-4D97-AF65-F5344CB8AC3E}">
        <p14:creationId xmlns:p14="http://schemas.microsoft.com/office/powerpoint/2010/main" val="1620727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F95BB8-E165-1445-A69E-4C1349F8CEB5}"/>
              </a:ext>
            </a:extLst>
          </p:cNvPr>
          <p:cNvSpPr>
            <a:spLocks noGrp="1"/>
          </p:cNvSpPr>
          <p:nvPr>
            <p:ph type="body" sz="quarter" idx="10"/>
          </p:nvPr>
        </p:nvSpPr>
        <p:spPr/>
        <p:txBody>
          <a:bodyPr/>
          <a:lstStyle/>
          <a:p>
            <a:r>
              <a:rPr lang="en-US" dirty="0"/>
              <a:t>What is Division II?</a:t>
            </a:r>
          </a:p>
        </p:txBody>
      </p:sp>
      <p:sp>
        <p:nvSpPr>
          <p:cNvPr id="3" name="Text Placeholder 2">
            <a:extLst>
              <a:ext uri="{FF2B5EF4-FFF2-40B4-BE49-F238E27FC236}">
                <a16:creationId xmlns:a16="http://schemas.microsoft.com/office/drawing/2014/main" id="{103C5092-93CC-CC4E-A4B2-DDCAD1DB9945}"/>
              </a:ext>
            </a:extLst>
          </p:cNvPr>
          <p:cNvSpPr>
            <a:spLocks noGrp="1"/>
          </p:cNvSpPr>
          <p:nvPr>
            <p:ph type="body" sz="quarter" idx="11"/>
          </p:nvPr>
        </p:nvSpPr>
        <p:spPr>
          <a:xfrm>
            <a:off x="546700" y="5365024"/>
            <a:ext cx="11098600" cy="403860"/>
          </a:xfrm>
        </p:spPr>
        <p:txBody>
          <a:bodyPr/>
          <a:lstStyle/>
          <a:p>
            <a:pPr marL="0" indent="0">
              <a:buNone/>
            </a:pPr>
            <a:r>
              <a:rPr lang="en-US" sz="2800" dirty="0"/>
              <a:t>Division II is a collection of nearly 300 colleges and universities that operate their athletics programs as part of the National Collegiate Athletic Association (NCAA).</a:t>
            </a:r>
          </a:p>
          <a:p>
            <a:pPr marL="0" indent="0">
              <a:buNone/>
            </a:pPr>
            <a:endParaRPr lang="en-US" dirty="0"/>
          </a:p>
        </p:txBody>
      </p:sp>
    </p:spTree>
    <p:extLst>
      <p:ext uri="{BB962C8B-B14F-4D97-AF65-F5344CB8AC3E}">
        <p14:creationId xmlns:p14="http://schemas.microsoft.com/office/powerpoint/2010/main" val="3094307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DD3F9D-8F41-FE40-8EDD-CB47D1D4671E}"/>
              </a:ext>
            </a:extLst>
          </p:cNvPr>
          <p:cNvSpPr>
            <a:spLocks noGrp="1"/>
          </p:cNvSpPr>
          <p:nvPr>
            <p:ph type="body" sz="quarter" idx="10"/>
          </p:nvPr>
        </p:nvSpPr>
        <p:spPr>
          <a:xfrm>
            <a:off x="7089503" y="616363"/>
            <a:ext cx="4800600" cy="759146"/>
          </a:xfrm>
        </p:spPr>
        <p:txBody>
          <a:bodyPr/>
          <a:lstStyle/>
          <a:p>
            <a:r>
              <a:rPr lang="en-US" dirty="0"/>
              <a:t>What is Division II?</a:t>
            </a:r>
          </a:p>
        </p:txBody>
      </p:sp>
      <p:sp>
        <p:nvSpPr>
          <p:cNvPr id="3" name="Text Placeholder 2">
            <a:extLst>
              <a:ext uri="{FF2B5EF4-FFF2-40B4-BE49-F238E27FC236}">
                <a16:creationId xmlns:a16="http://schemas.microsoft.com/office/drawing/2014/main" id="{0C4065B1-A944-384E-8579-EB59236B4698}"/>
              </a:ext>
            </a:extLst>
          </p:cNvPr>
          <p:cNvSpPr>
            <a:spLocks noGrp="1"/>
          </p:cNvSpPr>
          <p:nvPr>
            <p:ph type="body" sz="quarter" idx="11"/>
          </p:nvPr>
        </p:nvSpPr>
        <p:spPr>
          <a:xfrm>
            <a:off x="7089504" y="1375509"/>
            <a:ext cx="4800599" cy="4509476"/>
          </a:xfrm>
        </p:spPr>
        <p:txBody>
          <a:bodyPr/>
          <a:lstStyle/>
          <a:p>
            <a:r>
              <a:rPr lang="en-US" sz="2400" dirty="0"/>
              <a:t>While each of the three NCAA divisions feature unique attributes, a primary difference is in how they choose to award athletics scholarships:</a:t>
            </a:r>
          </a:p>
          <a:p>
            <a:pPr marL="342900" indent="-342900">
              <a:buFont typeface="Arial" panose="020B0604020202020204" pitchFamily="34" charset="0"/>
              <a:buChar char="•"/>
            </a:pPr>
            <a:r>
              <a:rPr lang="en-US" sz="2400" b="1" dirty="0">
                <a:latin typeface="Chivo" pitchFamily="2" charset="77"/>
              </a:rPr>
              <a:t>DI</a:t>
            </a:r>
            <a:r>
              <a:rPr lang="en-US" sz="2400" dirty="0">
                <a:latin typeface="Chivo" pitchFamily="2" charset="77"/>
              </a:rPr>
              <a:t> – Full cost-of-attendance scholarships in several sports</a:t>
            </a:r>
          </a:p>
          <a:p>
            <a:pPr marL="342900" indent="-342900">
              <a:buFont typeface="Arial" panose="020B0604020202020204" pitchFamily="34" charset="0"/>
              <a:buChar char="•"/>
            </a:pPr>
            <a:r>
              <a:rPr lang="en-US" sz="2400" b="1" dirty="0">
                <a:latin typeface="Chivo" pitchFamily="2" charset="77"/>
              </a:rPr>
              <a:t>DII</a:t>
            </a:r>
            <a:r>
              <a:rPr lang="en-US" sz="2400" dirty="0">
                <a:latin typeface="Chivo" pitchFamily="2" charset="77"/>
              </a:rPr>
              <a:t> – Partial scholarship model</a:t>
            </a:r>
          </a:p>
          <a:p>
            <a:pPr marL="342900" indent="-342900">
              <a:buFont typeface="Arial" panose="020B0604020202020204" pitchFamily="34" charset="0"/>
              <a:buChar char="•"/>
            </a:pPr>
            <a:r>
              <a:rPr lang="en-US" sz="2400" b="1" dirty="0">
                <a:latin typeface="Chivo" pitchFamily="2" charset="77"/>
              </a:rPr>
              <a:t>DIII</a:t>
            </a:r>
            <a:r>
              <a:rPr lang="en-US" sz="2400" dirty="0">
                <a:latin typeface="Chivo" pitchFamily="2" charset="77"/>
              </a:rPr>
              <a:t> – No athletics-</a:t>
            </a:r>
            <a:br>
              <a:rPr lang="en-US" sz="2400" dirty="0">
                <a:latin typeface="Chivo" pitchFamily="2" charset="77"/>
              </a:rPr>
            </a:br>
            <a:r>
              <a:rPr lang="en-US" sz="2400" dirty="0">
                <a:latin typeface="Chivo" pitchFamily="2" charset="77"/>
              </a:rPr>
              <a:t>based financial aid</a:t>
            </a:r>
          </a:p>
          <a:p>
            <a:endParaRPr lang="en-US" dirty="0"/>
          </a:p>
        </p:txBody>
      </p:sp>
    </p:spTree>
    <p:extLst>
      <p:ext uri="{BB962C8B-B14F-4D97-AF65-F5344CB8AC3E}">
        <p14:creationId xmlns:p14="http://schemas.microsoft.com/office/powerpoint/2010/main" val="1100003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954A67-D27C-4144-8850-8C6A5506BF5E}"/>
              </a:ext>
            </a:extLst>
          </p:cNvPr>
          <p:cNvSpPr>
            <a:spLocks noGrp="1"/>
          </p:cNvSpPr>
          <p:nvPr>
            <p:ph type="body" sz="quarter" idx="10"/>
          </p:nvPr>
        </p:nvSpPr>
        <p:spPr/>
        <p:txBody>
          <a:bodyPr/>
          <a:lstStyle/>
          <a:p>
            <a:r>
              <a:rPr lang="en-US" dirty="0"/>
              <a:t>Division II Quick Facts</a:t>
            </a:r>
          </a:p>
        </p:txBody>
      </p:sp>
      <p:sp>
        <p:nvSpPr>
          <p:cNvPr id="3" name="Text Placeholder 2">
            <a:extLst>
              <a:ext uri="{FF2B5EF4-FFF2-40B4-BE49-F238E27FC236}">
                <a16:creationId xmlns:a16="http://schemas.microsoft.com/office/drawing/2014/main" id="{8DB7CBF1-376E-4045-A2AC-40D92F3D02A7}"/>
              </a:ext>
            </a:extLst>
          </p:cNvPr>
          <p:cNvSpPr>
            <a:spLocks noGrp="1"/>
          </p:cNvSpPr>
          <p:nvPr>
            <p:ph type="body" sz="quarter" idx="11"/>
          </p:nvPr>
        </p:nvSpPr>
        <p:spPr>
          <a:xfrm>
            <a:off x="445771" y="1508369"/>
            <a:ext cx="11214388" cy="2789312"/>
          </a:xfrm>
        </p:spPr>
        <p:txBody>
          <a:bodyPr numCol="1"/>
          <a:lstStyle/>
          <a:p>
            <a:pPr lvl="0"/>
            <a:r>
              <a:rPr lang="en-US" sz="3200" b="1" dirty="0"/>
              <a:t>293</a:t>
            </a:r>
            <a:r>
              <a:rPr lang="en-US" sz="3200" dirty="0"/>
              <a:t> Members</a:t>
            </a:r>
          </a:p>
          <a:p>
            <a:pPr lvl="0"/>
            <a:r>
              <a:rPr lang="en-US" sz="3200" b="1" dirty="0"/>
              <a:t>23</a:t>
            </a:r>
            <a:r>
              <a:rPr lang="en-US" sz="3200" dirty="0"/>
              <a:t> Conferences</a:t>
            </a:r>
          </a:p>
          <a:p>
            <a:pPr lvl="0"/>
            <a:r>
              <a:rPr lang="en-US" sz="3200" b="1" dirty="0"/>
              <a:t>510</a:t>
            </a:r>
            <a:r>
              <a:rPr lang="en-US" sz="3200" dirty="0"/>
              <a:t> Average number of student-athletes at schools with football (314 men, 196 women)</a:t>
            </a:r>
            <a:endParaRPr lang="en-US" sz="3200" b="1" dirty="0"/>
          </a:p>
          <a:p>
            <a:pPr lvl="0"/>
            <a:r>
              <a:rPr lang="en-US" sz="3200" b="1" dirty="0"/>
              <a:t>338</a:t>
            </a:r>
            <a:r>
              <a:rPr lang="en-US" sz="3200" dirty="0"/>
              <a:t> Average number of student-athletes at schools without football (174 men, 164 women)</a:t>
            </a:r>
          </a:p>
          <a:p>
            <a:pPr lvl="0"/>
            <a:r>
              <a:rPr lang="en-US" sz="3200" b="1" dirty="0"/>
              <a:t>7.4</a:t>
            </a:r>
            <a:r>
              <a:rPr lang="en-US" sz="3200" dirty="0"/>
              <a:t> Average number of men’s sports sponsored</a:t>
            </a:r>
          </a:p>
          <a:p>
            <a:pPr lvl="0"/>
            <a:r>
              <a:rPr lang="en-US" sz="3200" b="1" dirty="0"/>
              <a:t>8.9</a:t>
            </a:r>
            <a:r>
              <a:rPr lang="en-US" sz="3200" dirty="0"/>
              <a:t> Average number of women’s sports sponsored</a:t>
            </a:r>
            <a:endParaRPr lang="en-US" dirty="0"/>
          </a:p>
        </p:txBody>
      </p:sp>
    </p:spTree>
    <p:extLst>
      <p:ext uri="{BB962C8B-B14F-4D97-AF65-F5344CB8AC3E}">
        <p14:creationId xmlns:p14="http://schemas.microsoft.com/office/powerpoint/2010/main" val="1098123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4DAED6-FD8C-B24C-09C0-B81B8619EC54}"/>
              </a:ext>
            </a:extLst>
          </p:cNvPr>
          <p:cNvSpPr>
            <a:spLocks noGrp="1"/>
          </p:cNvSpPr>
          <p:nvPr>
            <p:ph type="body" sz="quarter" idx="10"/>
          </p:nvPr>
        </p:nvSpPr>
        <p:spPr/>
        <p:txBody>
          <a:bodyPr/>
          <a:lstStyle/>
          <a:p>
            <a:r>
              <a:rPr lang="en-US" dirty="0"/>
              <a:t>Division II Governance</a:t>
            </a:r>
          </a:p>
        </p:txBody>
      </p:sp>
      <p:sp>
        <p:nvSpPr>
          <p:cNvPr id="3" name="Text Placeholder 2">
            <a:extLst>
              <a:ext uri="{FF2B5EF4-FFF2-40B4-BE49-F238E27FC236}">
                <a16:creationId xmlns:a16="http://schemas.microsoft.com/office/drawing/2014/main" id="{EE770E90-29C0-DFE3-C36B-80DDABA247FE}"/>
              </a:ext>
            </a:extLst>
          </p:cNvPr>
          <p:cNvSpPr>
            <a:spLocks noGrp="1"/>
          </p:cNvSpPr>
          <p:nvPr>
            <p:ph type="body" sz="quarter" idx="11"/>
          </p:nvPr>
        </p:nvSpPr>
        <p:spPr>
          <a:xfrm>
            <a:off x="442455" y="1250180"/>
            <a:ext cx="8739645" cy="5239520"/>
          </a:xfrm>
        </p:spPr>
        <p:txBody>
          <a:bodyPr/>
          <a:lstStyle/>
          <a:p>
            <a:r>
              <a:rPr lang="en-US" dirty="0"/>
              <a:t>Committee structure:</a:t>
            </a:r>
          </a:p>
          <a:p>
            <a:pPr lvl="1"/>
            <a:r>
              <a:rPr lang="en-US" dirty="0"/>
              <a:t>Executive Board  (ultimate oversight body; provides strategic direction)</a:t>
            </a:r>
          </a:p>
          <a:p>
            <a:pPr lvl="1"/>
            <a:r>
              <a:rPr lang="en-US" dirty="0"/>
              <a:t>Management Council (composed of ADs, SWAs, FARs, conference administrators, athletics staff, student-athletes; handles operational areas)</a:t>
            </a:r>
          </a:p>
          <a:p>
            <a:pPr lvl="1"/>
            <a:r>
              <a:rPr lang="en-US" dirty="0"/>
              <a:t>Governance committees (topic-specific groups that oversee membership, legislation, championships and other areas)</a:t>
            </a:r>
          </a:p>
          <a:p>
            <a:pPr lvl="1"/>
            <a:r>
              <a:rPr lang="en-US" dirty="0"/>
              <a:t>Sport committees (composed of coaches and administrators who conduct the 25 national championships in Division II) </a:t>
            </a:r>
          </a:p>
          <a:p>
            <a:pPr lvl="1"/>
            <a:r>
              <a:rPr lang="en-US" dirty="0"/>
              <a:t>Proposals to modify legislation can come from within the governance structure or from member conferences and institutions.</a:t>
            </a:r>
          </a:p>
          <a:p>
            <a:pPr marL="274320" lvl="1" indent="0">
              <a:buNone/>
            </a:pPr>
            <a:r>
              <a:rPr lang="en-US" sz="1400" dirty="0"/>
              <a:t>(</a:t>
            </a:r>
            <a:r>
              <a:rPr lang="en-US" sz="1400" b="1" dirty="0"/>
              <a:t>Note</a:t>
            </a:r>
            <a:r>
              <a:rPr lang="en-US" sz="1400" dirty="0"/>
              <a:t>: Councils and committees are composed of presidents, administrators, faculty and student-athletes from Division II schools and conferences. Student-athletes have voting privileges on the Executive Board, Management Council and most other committees. )</a:t>
            </a:r>
          </a:p>
        </p:txBody>
      </p:sp>
      <p:pic>
        <p:nvPicPr>
          <p:cNvPr id="4" name="Picture 3">
            <a:extLst>
              <a:ext uri="{FF2B5EF4-FFF2-40B4-BE49-F238E27FC236}">
                <a16:creationId xmlns:a16="http://schemas.microsoft.com/office/drawing/2014/main" id="{E65D350F-3207-C6F7-8875-AE756B08FD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8828" y="3864735"/>
            <a:ext cx="3372403" cy="2529302"/>
          </a:xfrm>
          <a:prstGeom prst="rect">
            <a:avLst/>
          </a:prstGeom>
        </p:spPr>
      </p:pic>
    </p:spTree>
    <p:extLst>
      <p:ext uri="{BB962C8B-B14F-4D97-AF65-F5344CB8AC3E}">
        <p14:creationId xmlns:p14="http://schemas.microsoft.com/office/powerpoint/2010/main" val="3653617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3CEE48-8CBC-44D3-821B-F5D1D8024354}"/>
              </a:ext>
            </a:extLst>
          </p:cNvPr>
          <p:cNvSpPr>
            <a:spLocks noGrp="1"/>
          </p:cNvSpPr>
          <p:nvPr>
            <p:ph type="body" sz="quarter" idx="10"/>
          </p:nvPr>
        </p:nvSpPr>
        <p:spPr/>
        <p:txBody>
          <a:bodyPr/>
          <a:lstStyle/>
          <a:p>
            <a:r>
              <a:rPr lang="en-US" dirty="0"/>
              <a:t>Division II Governance</a:t>
            </a:r>
          </a:p>
        </p:txBody>
      </p:sp>
      <p:sp>
        <p:nvSpPr>
          <p:cNvPr id="3" name="Text Placeholder 2">
            <a:extLst>
              <a:ext uri="{FF2B5EF4-FFF2-40B4-BE49-F238E27FC236}">
                <a16:creationId xmlns:a16="http://schemas.microsoft.com/office/drawing/2014/main" id="{210866B2-FD6B-7C51-37C8-416CD84B7E3F}"/>
              </a:ext>
            </a:extLst>
          </p:cNvPr>
          <p:cNvSpPr>
            <a:spLocks noGrp="1"/>
          </p:cNvSpPr>
          <p:nvPr>
            <p:ph type="body" sz="quarter" idx="11"/>
          </p:nvPr>
        </p:nvSpPr>
        <p:spPr>
          <a:xfrm>
            <a:off x="445770" y="1375508"/>
            <a:ext cx="8371659" cy="4453791"/>
          </a:xfrm>
        </p:spPr>
        <p:txBody>
          <a:bodyPr/>
          <a:lstStyle/>
          <a:p>
            <a:pPr marL="0" lvl="0" indent="0">
              <a:buNone/>
            </a:pPr>
            <a:r>
              <a:rPr lang="en-US" sz="2400" dirty="0"/>
              <a:t>Division II maintains the “one-school/</a:t>
            </a:r>
            <a:br>
              <a:rPr lang="en-US" sz="2400" dirty="0"/>
            </a:br>
            <a:r>
              <a:rPr lang="en-US" sz="2400" dirty="0"/>
              <a:t>one-vote” system of governance.</a:t>
            </a:r>
          </a:p>
          <a:p>
            <a:r>
              <a:rPr lang="en-US" sz="2400" dirty="0"/>
              <a:t>A democracy in which all institutions and conferences have a voice in decision making.</a:t>
            </a:r>
          </a:p>
          <a:p>
            <a:pPr marL="0" lvl="0" indent="0">
              <a:buNone/>
            </a:pPr>
            <a:r>
              <a:rPr lang="en-US" sz="2400" dirty="0"/>
              <a:t>Division II also believes in a strong student-athlete voice.</a:t>
            </a:r>
          </a:p>
          <a:p>
            <a:r>
              <a:rPr lang="en-US" sz="2400" dirty="0"/>
              <a:t>The Division II Student-Athlete Advisory Committee has a vote on all legislative proposals, and SAAC members have a seat and voting rights on most Division II governance committees, including the Executive Board and Management Council. </a:t>
            </a:r>
          </a:p>
        </p:txBody>
      </p:sp>
      <p:pic>
        <p:nvPicPr>
          <p:cNvPr id="6" name="Picture 5">
            <a:extLst>
              <a:ext uri="{FF2B5EF4-FFF2-40B4-BE49-F238E27FC236}">
                <a16:creationId xmlns:a16="http://schemas.microsoft.com/office/drawing/2014/main" id="{0D624D60-C768-65C5-4ACC-350983C333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8828" y="3864735"/>
            <a:ext cx="3372403" cy="2529302"/>
          </a:xfrm>
          <a:prstGeom prst="rect">
            <a:avLst/>
          </a:prstGeom>
        </p:spPr>
      </p:pic>
    </p:spTree>
    <p:extLst>
      <p:ext uri="{BB962C8B-B14F-4D97-AF65-F5344CB8AC3E}">
        <p14:creationId xmlns:p14="http://schemas.microsoft.com/office/powerpoint/2010/main" val="2641843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6E45C4-D615-6D45-C637-744A38A08B50}"/>
              </a:ext>
            </a:extLst>
          </p:cNvPr>
          <p:cNvSpPr>
            <a:spLocks noGrp="1"/>
          </p:cNvSpPr>
          <p:nvPr>
            <p:ph type="body" sz="quarter" idx="10"/>
          </p:nvPr>
        </p:nvSpPr>
        <p:spPr/>
        <p:txBody>
          <a:bodyPr/>
          <a:lstStyle/>
          <a:p>
            <a:r>
              <a:rPr lang="en-US" dirty="0"/>
              <a:t>Division II Budget</a:t>
            </a:r>
          </a:p>
        </p:txBody>
      </p:sp>
      <p:sp>
        <p:nvSpPr>
          <p:cNvPr id="3" name="Text Placeholder 2">
            <a:extLst>
              <a:ext uri="{FF2B5EF4-FFF2-40B4-BE49-F238E27FC236}">
                <a16:creationId xmlns:a16="http://schemas.microsoft.com/office/drawing/2014/main" id="{32E0DA99-0FA8-7240-DE44-34E14A31226E}"/>
              </a:ext>
            </a:extLst>
          </p:cNvPr>
          <p:cNvSpPr>
            <a:spLocks noGrp="1"/>
          </p:cNvSpPr>
          <p:nvPr>
            <p:ph type="body" sz="quarter" idx="11"/>
          </p:nvPr>
        </p:nvSpPr>
        <p:spPr>
          <a:xfrm>
            <a:off x="442456" y="1250180"/>
            <a:ext cx="4260173" cy="4415974"/>
          </a:xfrm>
        </p:spPr>
        <p:txBody>
          <a:bodyPr/>
          <a:lstStyle/>
          <a:p>
            <a:r>
              <a:rPr lang="en-US" dirty="0"/>
              <a:t>As legislated in the NCAA Constitution, Division II receives 4.37 percent of the Association’s general operating revenue. The accompanying pie chart is a general picture of how these dollars are allocated (the percentages may vary slightly from year to year).</a:t>
            </a:r>
          </a:p>
        </p:txBody>
      </p:sp>
      <p:pic>
        <p:nvPicPr>
          <p:cNvPr id="5" name="Picture 4">
            <a:extLst>
              <a:ext uri="{FF2B5EF4-FFF2-40B4-BE49-F238E27FC236}">
                <a16:creationId xmlns:a16="http://schemas.microsoft.com/office/drawing/2014/main" id="{F15DF714-0FD9-3DF4-70D7-8A54508FDD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318393" y="1402080"/>
            <a:ext cx="5701000" cy="5383298"/>
          </a:xfrm>
          <a:prstGeom prst="rect">
            <a:avLst/>
          </a:prstGeom>
        </p:spPr>
      </p:pic>
    </p:spTree>
    <p:extLst>
      <p:ext uri="{BB962C8B-B14F-4D97-AF65-F5344CB8AC3E}">
        <p14:creationId xmlns:p14="http://schemas.microsoft.com/office/powerpoint/2010/main" val="92750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1ADCD5-A42B-976B-1BA3-3C6366E7EBD6}"/>
              </a:ext>
            </a:extLst>
          </p:cNvPr>
          <p:cNvSpPr>
            <a:spLocks noGrp="1"/>
          </p:cNvSpPr>
          <p:nvPr>
            <p:ph type="body" sz="quarter" idx="10"/>
          </p:nvPr>
        </p:nvSpPr>
        <p:spPr>
          <a:xfrm>
            <a:off x="445769" y="522297"/>
            <a:ext cx="8153945" cy="727883"/>
          </a:xfrm>
        </p:spPr>
        <p:txBody>
          <a:bodyPr/>
          <a:lstStyle/>
          <a:p>
            <a:r>
              <a:rPr lang="en-US" dirty="0"/>
              <a:t>Unique Geographical Footprint</a:t>
            </a:r>
          </a:p>
        </p:txBody>
      </p:sp>
      <p:sp>
        <p:nvSpPr>
          <p:cNvPr id="3" name="Text Placeholder 2">
            <a:extLst>
              <a:ext uri="{FF2B5EF4-FFF2-40B4-BE49-F238E27FC236}">
                <a16:creationId xmlns:a16="http://schemas.microsoft.com/office/drawing/2014/main" id="{81AD27E5-D205-1890-8D0C-C627576573DD}"/>
              </a:ext>
            </a:extLst>
          </p:cNvPr>
          <p:cNvSpPr>
            <a:spLocks noGrp="1"/>
          </p:cNvSpPr>
          <p:nvPr>
            <p:ph type="body" sz="quarter" idx="11"/>
          </p:nvPr>
        </p:nvSpPr>
        <p:spPr>
          <a:xfrm>
            <a:off x="442456" y="1250180"/>
            <a:ext cx="5370516" cy="4415974"/>
          </a:xfrm>
        </p:spPr>
        <p:txBody>
          <a:bodyPr/>
          <a:lstStyle/>
          <a:p>
            <a:pPr marL="342900" lvl="0" indent="-342900">
              <a:buFont typeface="Arial" panose="020B0604020202020204" pitchFamily="34" charset="0"/>
              <a:buChar char="•"/>
            </a:pPr>
            <a:r>
              <a:rPr lang="en-US" sz="2400" dirty="0"/>
              <a:t>Only division with schools in Hawaii </a:t>
            </a:r>
            <a:r>
              <a:rPr lang="en-US" sz="2400" b="1" i="1" dirty="0"/>
              <a:t>and </a:t>
            </a:r>
            <a:r>
              <a:rPr lang="en-US" sz="2400" dirty="0"/>
              <a:t>Alaska</a:t>
            </a:r>
          </a:p>
          <a:p>
            <a:pPr marL="342900" lvl="0" indent="-342900">
              <a:buFont typeface="Arial" panose="020B0604020202020204" pitchFamily="34" charset="0"/>
              <a:buChar char="•"/>
            </a:pPr>
            <a:r>
              <a:rPr lang="en-US" sz="2400" dirty="0"/>
              <a:t>Only division with schools in Puerto Rico</a:t>
            </a:r>
          </a:p>
          <a:p>
            <a:pPr marL="342900" lvl="0" indent="-342900">
              <a:buFont typeface="Arial" panose="020B0604020202020204" pitchFamily="34" charset="0"/>
              <a:buChar char="•"/>
            </a:pPr>
            <a:r>
              <a:rPr lang="en-US" sz="2400" dirty="0"/>
              <a:t>NCAA’s only international member institution (Simon Fraser in Burnaby, British Columbia)</a:t>
            </a:r>
          </a:p>
          <a:p>
            <a:pPr marL="342900" indent="-342900">
              <a:buFont typeface="Arial" panose="020B0604020202020204" pitchFamily="34" charset="0"/>
              <a:buChar char="•"/>
            </a:pPr>
            <a:r>
              <a:rPr lang="en-US" sz="2400" dirty="0"/>
              <a:t>Only division to invite applications from schools in Mexico</a:t>
            </a:r>
          </a:p>
        </p:txBody>
      </p:sp>
      <p:pic>
        <p:nvPicPr>
          <p:cNvPr id="4" name="Picture 3">
            <a:extLst>
              <a:ext uri="{FF2B5EF4-FFF2-40B4-BE49-F238E27FC236}">
                <a16:creationId xmlns:a16="http://schemas.microsoft.com/office/drawing/2014/main" id="{E12FABBC-DE66-47CF-EFD8-AD74AAC459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163094"/>
            <a:ext cx="4678605" cy="5445896"/>
          </a:xfrm>
          <a:prstGeom prst="rect">
            <a:avLst/>
          </a:prstGeom>
        </p:spPr>
      </p:pic>
    </p:spTree>
    <p:extLst>
      <p:ext uri="{BB962C8B-B14F-4D97-AF65-F5344CB8AC3E}">
        <p14:creationId xmlns:p14="http://schemas.microsoft.com/office/powerpoint/2010/main" val="4100329013"/>
      </p:ext>
    </p:extLst>
  </p:cSld>
  <p:clrMapOvr>
    <a:masterClrMapping/>
  </p:clrMapOvr>
</p:sld>
</file>

<file path=ppt/theme/theme1.xml><?xml version="1.0" encoding="utf-8"?>
<a:theme xmlns:a="http://schemas.openxmlformats.org/drawingml/2006/main" name="Cover Option 1_Typography On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00907_DII_Make_It_Yours_PPT  -  Read-Only" id="{FD1D5A7A-FDFF-4435-ACCD-4593CE31E37F}" vid="{2CA5A1DF-93ED-451B-B3E7-FDBF151CF668}"/>
    </a:ext>
  </a:extLst>
</a:theme>
</file>

<file path=ppt/theme/theme10.xml><?xml version="1.0" encoding="utf-8"?>
<a:theme xmlns:a="http://schemas.openxmlformats.org/drawingml/2006/main" name="23_Inside Title and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00907_DII_Make_It_Yours_PPT  -  Read-Only" id="{FD1D5A7A-FDFF-4435-ACCD-4593CE31E37F}" vid="{3443E032-0D4A-4C31-93E9-D1828D68F332}"/>
    </a:ext>
  </a:extLst>
</a:theme>
</file>

<file path=ppt/theme/theme11.xml><?xml version="1.0" encoding="utf-8"?>
<a:theme xmlns:a="http://schemas.openxmlformats.org/drawingml/2006/main" name="24_Inside Title and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00907_DII_Make_It_Yours_PPT  -  Read-Only" id="{FD1D5A7A-FDFF-4435-ACCD-4593CE31E37F}" vid="{A4D72B8C-BD2F-44FD-A14E-9E667BA35FEF}"/>
    </a:ext>
  </a:extLst>
</a:theme>
</file>

<file path=ppt/theme/theme12.xml><?xml version="1.0" encoding="utf-8"?>
<a:theme xmlns:a="http://schemas.openxmlformats.org/drawingml/2006/main" name="25_Inside Title and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00907_DII_Make_It_Yours_PPT  -  Read-Only" id="{FD1D5A7A-FDFF-4435-ACCD-4593CE31E37F}" vid="{0CFA03D8-B921-4866-A85F-8FFB95679CA9}"/>
    </a:ext>
  </a:extLst>
</a:theme>
</file>

<file path=ppt/theme/theme13.xml><?xml version="1.0" encoding="utf-8"?>
<a:theme xmlns:a="http://schemas.openxmlformats.org/drawingml/2006/main" name="26_Inside Title and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00907_DII_Make_It_Yours_PPT  -  Read-Only" id="{FD1D5A7A-FDFF-4435-ACCD-4593CE31E37F}" vid="{D63AA0E9-B492-48D0-97AB-E4BD2BE0EBBF}"/>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Optio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00907_DII_Make_It_Yours_PPT  -  Read-Only" id="{FD1D5A7A-FDFF-4435-ACCD-4593CE31E37F}" vid="{98539AE2-E568-4604-8693-BEC45D5F6A74}"/>
    </a:ext>
  </a:extLst>
</a:theme>
</file>

<file path=ppt/theme/theme3.xml><?xml version="1.0" encoding="utf-8"?>
<a:theme xmlns:a="http://schemas.openxmlformats.org/drawingml/2006/main" name="Cover Option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00907_DII_Make_It_Yours_PPT  -  Read-Only" id="{FD1D5A7A-FDFF-4435-ACCD-4593CE31E37F}" vid="{41BC4CF7-74AA-4E8C-A1F0-DB915CB257B1}"/>
    </a:ext>
  </a:extLst>
</a:theme>
</file>

<file path=ppt/theme/theme4.xml><?xml version="1.0" encoding="utf-8"?>
<a:theme xmlns:a="http://schemas.openxmlformats.org/drawingml/2006/main" name="Cover Optio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00907_DII_Make_It_Yours_PPT  -  Read-Only" id="{FD1D5A7A-FDFF-4435-ACCD-4593CE31E37F}" vid="{AA2EAA33-00BE-4F9D-A3B4-DD8BCC5A5E27}"/>
    </a:ext>
  </a:extLst>
</a:theme>
</file>

<file path=ppt/theme/theme5.xml><?xml version="1.0" encoding="utf-8"?>
<a:theme xmlns:a="http://schemas.openxmlformats.org/drawingml/2006/main" name="1_Cover Optio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00907_DII_Make_It_Yours_PPT  -  Read-Only" id="{FD1D5A7A-FDFF-4435-ACCD-4593CE31E37F}" vid="{8192B914-48ED-4ED8-8F79-026B31DFF061}"/>
    </a:ext>
  </a:extLst>
</a:theme>
</file>

<file path=ppt/theme/theme6.xml><?xml version="1.0" encoding="utf-8"?>
<a:theme xmlns:a="http://schemas.openxmlformats.org/drawingml/2006/main" name="19_Inside Title and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00907_DII_Make_It_Yours_PPT  -  Read-Only" id="{FD1D5A7A-FDFF-4435-ACCD-4593CE31E37F}" vid="{42B70C96-3749-45B4-BBF1-54E9ACD02A90}"/>
    </a:ext>
  </a:extLst>
</a:theme>
</file>

<file path=ppt/theme/theme7.xml><?xml version="1.0" encoding="utf-8"?>
<a:theme xmlns:a="http://schemas.openxmlformats.org/drawingml/2006/main" name="20_Inside Title and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00907_DII_Make_It_Yours_PPT  -  Read-Only" id="{FD1D5A7A-FDFF-4435-ACCD-4593CE31E37F}" vid="{F9FB06A9-EDA8-4101-BC89-EDC7BFA77587}"/>
    </a:ext>
  </a:extLst>
</a:theme>
</file>

<file path=ppt/theme/theme8.xml><?xml version="1.0" encoding="utf-8"?>
<a:theme xmlns:a="http://schemas.openxmlformats.org/drawingml/2006/main" name="21_Inside Title and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00907_DII_Make_It_Yours_PPT  -  Read-Only" id="{FD1D5A7A-FDFF-4435-ACCD-4593CE31E37F}" vid="{133BBC57-5061-4B4B-AC94-1126E91136B2}"/>
    </a:ext>
  </a:extLst>
</a:theme>
</file>

<file path=ppt/theme/theme9.xml><?xml version="1.0" encoding="utf-8"?>
<a:theme xmlns:a="http://schemas.openxmlformats.org/drawingml/2006/main" name="22_Inside Title and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00907_DII_Make_It_Yours_PPT  -  Read-Only" id="{FD1D5A7A-FDFF-4435-ACCD-4593CE31E37F}" vid="{D85CDB85-5877-4B51-8880-FD3B77DB5A0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Core.5Year" ma:contentTypeID="0x010100AE7B7AEE64F3C040AB0F9B89FF9F1D7B0103004A1DE8A5C637A549978410E73A81CCB5" ma:contentTypeVersion="26" ma:contentTypeDescription="" ma:contentTypeScope="" ma:versionID="c76190b0b0600211e5162be5c8a685bc">
  <xsd:schema xmlns:xsd="http://www.w3.org/2001/XMLSchema" xmlns:xs="http://www.w3.org/2001/XMLSchema" xmlns:p="http://schemas.microsoft.com/office/2006/metadata/properties" xmlns:ns2="834d67a3-17bb-48e0-9176-11331f6606cf" xmlns:ns3="9567fad0-cd31-45e9-bcef-51d49d648e69" targetNamespace="http://schemas.microsoft.com/office/2006/metadata/properties" ma:root="true" ma:fieldsID="b3dd276bb5d61698d3070ec21d8d436f" ns2:_="" ns3:_="">
    <xsd:import namespace="834d67a3-17bb-48e0-9176-11331f6606cf"/>
    <xsd:import namespace="9567fad0-cd31-45e9-bcef-51d49d648e69"/>
    <xsd:element name="properties">
      <xsd:complexType>
        <xsd:sequence>
          <xsd:element name="documentManagement">
            <xsd:complexType>
              <xsd:all>
                <xsd:element ref="ns2:Document_x0020_Type" minOccurs="0"/>
                <xsd:element ref="ns3:Championship" minOccurs="0"/>
                <xsd:element ref="ns3:Division" minOccurs="0"/>
                <xsd:element ref="ns3:Committee" minOccurs="0"/>
                <xsd:element ref="ns3:Academic_x005f_x002F_Fiscal_x005f_x0020_Year" minOccurs="0"/>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4d67a3-17bb-48e0-9176-11331f6606cf" elementFormDefault="qualified">
    <xsd:import namespace="http://schemas.microsoft.com/office/2006/documentManagement/types"/>
    <xsd:import namespace="http://schemas.microsoft.com/office/infopath/2007/PartnerControls"/>
    <xsd:element name="Document_x0020_Type" ma:index="3" nillable="true" ma:displayName="Document Type" ma:list="{db4797a7-108b-4c7d-b610-653daec34869}" ma:internalName="Document_x0020_Type0" ma:readOnly="false" ma:showField="Title" ma:web="9567fad0-cd31-45e9-bcef-51d49d648e69">
      <xsd:simpleType>
        <xsd:restriction base="dms:Lookup"/>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8b8c9a8-a4f7-4b01-bd50-13cdb9ee60d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67fad0-cd31-45e9-bcef-51d49d648e69" elementFormDefault="qualified">
    <xsd:import namespace="http://schemas.microsoft.com/office/2006/documentManagement/types"/>
    <xsd:import namespace="http://schemas.microsoft.com/office/infopath/2007/PartnerControls"/>
    <xsd:element name="Championship" ma:index="4" nillable="true" ma:displayName="Championship" ma:list="{339d98ed-7182-4b6c-b2b4-f8e51d801de2}" ma:internalName="Championship" ma:readOnly="false" ma:showField="Title" ma:web="9567fad0-cd31-45e9-bcef-51d49d648e69">
      <xsd:simpleType>
        <xsd:restriction base="dms:Lookup"/>
      </xsd:simpleType>
    </xsd:element>
    <xsd:element name="Division" ma:index="5" nillable="true" ma:displayName="Division" ma:list="{1851739e-88c6-4ae8-b64f-cd1d02dd9878}" ma:internalName="Division" ma:readOnly="false" ma:showField="Title" ma:web="9567fad0-cd31-45e9-bcef-51d49d648e69">
      <xsd:simpleType>
        <xsd:restriction base="dms:Lookup"/>
      </xsd:simpleType>
    </xsd:element>
    <xsd:element name="Committee" ma:index="6" nillable="true" ma:displayName="Committee" ma:list="{4d0d8662-fb2b-42a2-9068-86dcbefa3777}" ma:internalName="Committee" ma:readOnly="false" ma:showField="Title" ma:web="9567fad0-cd31-45e9-bcef-51d49d648e69">
      <xsd:simpleType>
        <xsd:restriction base="dms:Lookup"/>
      </xsd:simpleType>
    </xsd:element>
    <xsd:element name="Academic_x005f_x002F_Fiscal_x005f_x0020_Year" ma:index="7" nillable="true" ma:displayName="Academic/Fiscal Year" ma:default="n/a" ma:format="Dropdown" ma:internalName="Academic_x002F_Fiscal_x0020_Year" ma:readOnly="false">
      <xsd:simpleType>
        <xsd:restriction base="dms:Choice">
          <xsd:enumeration value="n/a"/>
          <xsd:enumeration value="2005-06"/>
          <xsd:enumeration value="2006-07"/>
          <xsd:enumeration value="2007-08"/>
          <xsd:enumeration value="2008-09"/>
          <xsd:enumeration value="2009-10"/>
          <xsd:enumeration value="2010-11"/>
          <xsd:enumeration value="2011-12"/>
          <xsd:enumeration value="2012-13"/>
          <xsd:enumeration value="2013-14"/>
          <xsd:enumeration value="Other"/>
        </xsd:restriction>
      </xsd:simpleType>
    </xsd:element>
    <xsd:element name="TaxCatchAll" ma:index="26" nillable="true" ma:displayName="Taxonomy Catch All Column" ma:hidden="true" ma:list="{56aff7b8-96ad-42c8-9d7a-fec06642e619}" ma:internalName="TaxCatchAll" ma:showField="CatchAllData" ma:web="9567fad0-cd31-45e9-bcef-51d49d648e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hampionship xmlns="9567fad0-cd31-45e9-bcef-51d49d648e69" xsi:nil="true"/>
    <lcf76f155ced4ddcb4097134ff3c332f xmlns="834d67a3-17bb-48e0-9176-11331f6606cf">
      <Terms xmlns="http://schemas.microsoft.com/office/infopath/2007/PartnerControls"/>
    </lcf76f155ced4ddcb4097134ff3c332f>
    <Document_x0020_Type xmlns="834d67a3-17bb-48e0-9176-11331f6606cf" xsi:nil="true"/>
    <Academic_x005f_x002F_Fiscal_x005f_x0020_Year xmlns="9567fad0-cd31-45e9-bcef-51d49d648e69">n/a</Academic_x005f_x002F_Fiscal_x005f_x0020_Year>
    <TaxCatchAll xmlns="9567fad0-cd31-45e9-bcef-51d49d648e69" xsi:nil="true"/>
    <Division xmlns="9567fad0-cd31-45e9-bcef-51d49d648e69" xsi:nil="true"/>
    <Committee xmlns="9567fad0-cd31-45e9-bcef-51d49d648e6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878EA5-E475-4072-A0D5-41A6AE7BE5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4d67a3-17bb-48e0-9176-11331f6606cf"/>
    <ds:schemaRef ds:uri="9567fad0-cd31-45e9-bcef-51d49d648e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8259D8-C267-418F-8058-9B6B3F20725B}">
  <ds:schemaRefs>
    <ds:schemaRef ds:uri="http://purl.org/dc/dcmitype/"/>
    <ds:schemaRef ds:uri="http://purl.org/dc/elements/1.1/"/>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schemas.microsoft.com/office/2006/metadata/properties"/>
    <ds:schemaRef ds:uri="9567fad0-cd31-45e9-bcef-51d49d648e69"/>
    <ds:schemaRef ds:uri="834d67a3-17bb-48e0-9176-11331f6606cf"/>
    <ds:schemaRef ds:uri="http://www.w3.org/XML/1998/namespace"/>
  </ds:schemaRefs>
</ds:datastoreItem>
</file>

<file path=customXml/itemProps3.xml><?xml version="1.0" encoding="utf-8"?>
<ds:datastoreItem xmlns:ds="http://schemas.openxmlformats.org/officeDocument/2006/customXml" ds:itemID="{28B77D7D-4F48-4DEF-95B5-D264BAE0BC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Cover Option 1_Typography Only</Template>
  <TotalTime>1071</TotalTime>
  <Words>2738</Words>
  <Application>Microsoft Macintosh PowerPoint</Application>
  <PresentationFormat>Widescreen</PresentationFormat>
  <Paragraphs>161</Paragraphs>
  <Slides>23</Slides>
  <Notes>21</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23</vt:i4>
      </vt:variant>
    </vt:vector>
  </HeadingPairs>
  <TitlesOfParts>
    <vt:vector size="43" baseType="lpstr">
      <vt:lpstr>Arial</vt:lpstr>
      <vt:lpstr>Calibri</vt:lpstr>
      <vt:lpstr>Chivo</vt:lpstr>
      <vt:lpstr>Chivo Bold</vt:lpstr>
      <vt:lpstr>Courier New</vt:lpstr>
      <vt:lpstr>System Font Regular</vt:lpstr>
      <vt:lpstr>Times New Roman</vt:lpstr>
      <vt:lpstr>Cover Option 1_Typography Only</vt:lpstr>
      <vt:lpstr>Cover Option 2</vt:lpstr>
      <vt:lpstr>Cover Option 4</vt:lpstr>
      <vt:lpstr>Cover Option 5</vt:lpstr>
      <vt:lpstr>1_Cover Option 5</vt:lpstr>
      <vt:lpstr>19_Inside Title and Text</vt:lpstr>
      <vt:lpstr>20_Inside Title and Text</vt:lpstr>
      <vt:lpstr>21_Inside Title and Text</vt:lpstr>
      <vt:lpstr>22_Inside Title and Text</vt:lpstr>
      <vt:lpstr>23_Inside Title and Text</vt:lpstr>
      <vt:lpstr>24_Inside Title and Text</vt:lpstr>
      <vt:lpstr>25_Inside Title and Text</vt:lpstr>
      <vt:lpstr>26_Inside Title and 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Burchette, Becca</dc:creator>
  <cp:lastModifiedBy>Jones, Ryan</cp:lastModifiedBy>
  <cp:revision>85</cp:revision>
  <cp:lastPrinted>2021-08-03T17:49:45Z</cp:lastPrinted>
  <dcterms:created xsi:type="dcterms:W3CDTF">2023-08-16T15:43:02Z</dcterms:created>
  <dcterms:modified xsi:type="dcterms:W3CDTF">2024-07-16T13:20:53Z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0x010100AE7B7AEE64F3C040AB0F9B89FF9F1D7B0103004A1DE8A5C637A549978410E73A81CCB5</vt:lpwstr>
  </property>
  <property fmtid="{D5CDD505-2E9C-101B-9397-08002B2CF9AE}" pid="3" name="MediaServiceImageTags">
    <vt:lpwstr/>
  </property>
</Properties>
</file>