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72"/>
    <p:restoredTop sz="67260"/>
  </p:normalViewPr>
  <p:slideViewPr>
    <p:cSldViewPr snapToGrid="0" snapToObjects="1" showGuides="1">
      <p:cViewPr varScale="1">
        <p:scale>
          <a:sx n="34" d="100"/>
          <a:sy n="34" d="100"/>
        </p:scale>
        <p:origin x="2344" y="520"/>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0:00 - 0:01</a:t>
            </a:r>
          </a:p>
          <a:p>
            <a:pPr defTabSz="457200">
              <a:lnSpc>
                <a:spcPct val="117999"/>
              </a:lnSpc>
              <a:defRPr sz="2200" b="1">
                <a:latin typeface="Helvetica Neue"/>
                <a:ea typeface="Helvetica Neue"/>
                <a:cs typeface="Helvetica Neue"/>
                <a:sym typeface="Helvetica Neue"/>
              </a:defRPr>
            </a:pPr>
            <a:r>
              <a:t>1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DO:</a:t>
            </a:r>
          </a:p>
          <a:p>
            <a:pPr marL="228600" indent="-228600" defTabSz="457200">
              <a:lnSpc>
                <a:spcPct val="117999"/>
              </a:lnSpc>
              <a:buSzPct val="100000"/>
              <a:buChar char="•"/>
              <a:defRPr sz="2200">
                <a:latin typeface="Helvetica Neue"/>
                <a:ea typeface="Helvetica Neue"/>
                <a:cs typeface="Helvetica Neue"/>
                <a:sym typeface="Helvetica Neue"/>
              </a:defRPr>
            </a:pPr>
            <a:r>
              <a:t>Welcome everyone</a:t>
            </a:r>
          </a:p>
          <a:p>
            <a:pPr marL="228600" indent="-228600" defTabSz="457200">
              <a:lnSpc>
                <a:spcPct val="117999"/>
              </a:lnSpc>
              <a:buSzPct val="100000"/>
              <a:buChar char="•"/>
              <a:defRPr sz="2200">
                <a:latin typeface="Helvetica Neue"/>
                <a:ea typeface="Helvetica Neue"/>
                <a:cs typeface="Helvetica Neue"/>
                <a:sym typeface="Helvetica Neue"/>
              </a:defRPr>
            </a:pPr>
            <a:r>
              <a:t>Do some housekeeping</a:t>
            </a:r>
          </a:p>
          <a:p>
            <a:pPr marL="228600" indent="-228600" defTabSz="457200">
              <a:lnSpc>
                <a:spcPct val="117999"/>
              </a:lnSpc>
              <a:buSzPct val="100000"/>
              <a:buChar char="•"/>
              <a:defRPr sz="2200">
                <a:latin typeface="Helvetica Neue"/>
                <a:ea typeface="Helvetica Neue"/>
                <a:cs typeface="Helvetica Neue"/>
                <a:sym typeface="Helvetica Neue"/>
              </a:defRPr>
            </a:pPr>
            <a:r>
              <a:t>Point out exits and other safety announcements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381000" y="685800"/>
            <a:ext cx="6096000" cy="3429000"/>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0:30 - 0:37</a:t>
            </a:r>
          </a:p>
          <a:p>
            <a:pPr defTabSz="457200">
              <a:lnSpc>
                <a:spcPct val="117999"/>
              </a:lnSpc>
              <a:defRPr sz="2200" b="1">
                <a:latin typeface="Helvetica Neue"/>
                <a:ea typeface="Helvetica Neue"/>
                <a:cs typeface="Helvetica Neue"/>
                <a:sym typeface="Helvetica Neue"/>
              </a:defRPr>
            </a:pPr>
            <a:r>
              <a:t> 7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marL="228600" indent="-228600" defTabSz="457200">
              <a:lnSpc>
                <a:spcPct val="117999"/>
              </a:lnSpc>
              <a:buSzPct val="100000"/>
              <a:buChar char="•"/>
              <a:defRPr sz="2200">
                <a:latin typeface="Helvetica Neue"/>
                <a:ea typeface="Helvetica Neue"/>
                <a:cs typeface="Helvetica Neue"/>
                <a:sym typeface="Helvetica Neue"/>
              </a:defRPr>
            </a:pPr>
            <a:r>
              <a:t>Each table will be a team.</a:t>
            </a:r>
          </a:p>
          <a:p>
            <a:pPr marL="228600" indent="-228600" defTabSz="457200">
              <a:lnSpc>
                <a:spcPct val="117999"/>
              </a:lnSpc>
              <a:buSzPct val="100000"/>
              <a:buChar char="•"/>
              <a:defRPr sz="2200">
                <a:latin typeface="Helvetica Neue"/>
                <a:ea typeface="Helvetica Neue"/>
                <a:cs typeface="Helvetica Neue"/>
                <a:sym typeface="Helvetica Neue"/>
              </a:defRPr>
            </a:pPr>
            <a:r>
              <a:t>Have them assign an illustrator to draw the image of what the Common Purpose looks like in ACTION.</a:t>
            </a:r>
          </a:p>
          <a:p>
            <a:pPr marL="228600" indent="-228600" defTabSz="457200">
              <a:lnSpc>
                <a:spcPct val="117999"/>
              </a:lnSpc>
              <a:buSzPct val="100000"/>
              <a:buChar char="•"/>
              <a:defRPr sz="2200">
                <a:latin typeface="Helvetica Neue"/>
                <a:ea typeface="Helvetica Neue"/>
                <a:cs typeface="Helvetica Neue"/>
                <a:sym typeface="Helvetica Neue"/>
              </a:defRPr>
            </a:pPr>
            <a:r>
              <a:t>Give each team “5” minutes to draw their illustrations.</a:t>
            </a:r>
          </a:p>
          <a:p>
            <a:pPr marL="228600" indent="-228600" defTabSz="457200">
              <a:lnSpc>
                <a:spcPct val="117999"/>
              </a:lnSpc>
              <a:buSzPct val="100000"/>
              <a:buChar char="•"/>
              <a:defRPr sz="2200">
                <a:latin typeface="Helvetica Neue"/>
                <a:ea typeface="Helvetica Neue"/>
                <a:cs typeface="Helvetica Neue"/>
                <a:sym typeface="Helvetica Neue"/>
              </a:defRPr>
            </a:pPr>
            <a:r>
              <a:t>Once they are done, have the team tape it to a nearby wall.</a:t>
            </a:r>
          </a:p>
          <a:p>
            <a:pPr marL="228600" indent="-228600" defTabSz="457200">
              <a:lnSpc>
                <a:spcPct val="117999"/>
              </a:lnSpc>
              <a:buSzPct val="100000"/>
              <a:buChar char="•"/>
              <a:defRPr sz="2200">
                <a:latin typeface="Helvetica Neue"/>
                <a:ea typeface="Helvetica Neue"/>
                <a:cs typeface="Helvetica Neue"/>
                <a:sym typeface="Helvetica Neue"/>
              </a:defRPr>
            </a:pPr>
            <a:r>
              <a:t>FAC 1 and 2 pass out tape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0:37 - 0:42</a:t>
            </a:r>
          </a:p>
          <a:p>
            <a:pPr defTabSz="457200">
              <a:lnSpc>
                <a:spcPct val="117999"/>
              </a:lnSpc>
              <a:defRPr sz="2200" b="1">
                <a:latin typeface="Helvetica Neue"/>
                <a:ea typeface="Helvetica Neue"/>
                <a:cs typeface="Helvetica Neue"/>
                <a:sym typeface="Helvetica Neue"/>
              </a:defRPr>
            </a:pPr>
            <a:r>
              <a:t>5 min</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marL="228600" indent="-228600" defTabSz="457200">
              <a:lnSpc>
                <a:spcPct val="117999"/>
              </a:lnSpc>
              <a:buSzPct val="100000"/>
              <a:buChar char="•"/>
              <a:defRPr sz="2200">
                <a:latin typeface="Helvetica Neue"/>
                <a:ea typeface="Helvetica Neue"/>
                <a:cs typeface="Helvetica Neue"/>
                <a:sym typeface="Helvetica Neue"/>
              </a:defRPr>
            </a:pPr>
            <a:r>
              <a:t>Have them </a:t>
            </a:r>
            <a:r>
              <a:rPr>
                <a:solidFill>
                  <a:srgbClr val="FF2600"/>
                </a:solidFill>
              </a:rPr>
              <a:t>WALK AROUND/LOOK AROUND</a:t>
            </a:r>
            <a:r>
              <a:t> and have them look for…</a:t>
            </a:r>
          </a:p>
          <a:p>
            <a:pPr marL="220578" indent="-220578" defTabSz="457200">
              <a:lnSpc>
                <a:spcPct val="117999"/>
              </a:lnSpc>
              <a:buSzPct val="100000"/>
              <a:buChar char="•"/>
              <a:defRPr sz="2200">
                <a:latin typeface="Helvetica Neue"/>
                <a:ea typeface="Helvetica Neue"/>
                <a:cs typeface="Helvetica Neue"/>
                <a:sym typeface="Helvetica Neue"/>
              </a:defRPr>
            </a:pPr>
            <a:r>
              <a:t>“What are some common themes you observed?”</a:t>
            </a:r>
          </a:p>
          <a:p>
            <a:pPr marL="220578" indent="-220578" defTabSz="457200">
              <a:lnSpc>
                <a:spcPct val="117999"/>
              </a:lnSpc>
              <a:buSzPct val="100000"/>
              <a:buChar char="•"/>
              <a:defRPr sz="2200">
                <a:latin typeface="Helvetica Neue"/>
                <a:ea typeface="Helvetica Neue"/>
                <a:cs typeface="Helvetica Neue"/>
                <a:sym typeface="Helvetica Neue"/>
              </a:defRPr>
            </a:pPr>
            <a:r>
              <a:t>“What can you learn from each other?”</a:t>
            </a:r>
          </a:p>
          <a:p>
            <a:pPr marL="220578" indent="-220578" defTabSz="457200">
              <a:lnSpc>
                <a:spcPct val="117999"/>
              </a:lnSpc>
              <a:buSzPct val="100000"/>
              <a:buChar char="•"/>
              <a:defRPr sz="2200">
                <a:latin typeface="Helvetica Neue"/>
                <a:ea typeface="Helvetica Neue"/>
                <a:cs typeface="Helvetica Neue"/>
                <a:sym typeface="Helvetica Neue"/>
              </a:defRPr>
            </a:pPr>
            <a:r>
              <a:t>“What would happen if these illustrations actually happened every day?”</a:t>
            </a:r>
          </a:p>
          <a:p>
            <a:pPr marL="220578" indent="-220578" defTabSz="457200">
              <a:lnSpc>
                <a:spcPct val="117999"/>
              </a:lnSpc>
              <a:buSzPct val="100000"/>
              <a:buChar char="•"/>
              <a:defRPr sz="2200">
                <a:latin typeface="Helvetica Neue"/>
                <a:ea typeface="Helvetica Neue"/>
                <a:cs typeface="Helvetica Neue"/>
                <a:sym typeface="Helvetica Neue"/>
              </a:defRPr>
            </a:pPr>
            <a:r>
              <a:t>AFTER a few minutes of discussion… </a:t>
            </a:r>
          </a:p>
          <a:p>
            <a:pPr defTabSz="457200">
              <a:lnSpc>
                <a:spcPct val="117999"/>
              </a:lnSpc>
              <a:buClr>
                <a:srgbClr val="000000"/>
              </a:buClr>
              <a:defRPr sz="2200">
                <a:latin typeface="Helvetica Neue"/>
                <a:ea typeface="Helvetica Neue"/>
                <a:cs typeface="Helvetica Neue"/>
                <a:sym typeface="Helvetica Neue"/>
              </a:defRPr>
            </a:pPr>
            <a:r>
              <a:rPr b="1"/>
              <a:t>ASK:</a:t>
            </a:r>
          </a:p>
          <a:p>
            <a:pPr marL="220578" indent="-220578" defTabSz="457200">
              <a:lnSpc>
                <a:spcPct val="117999"/>
              </a:lnSpc>
              <a:buSzPct val="100000"/>
              <a:buChar char="•"/>
              <a:defRPr sz="2200">
                <a:latin typeface="Helvetica Neue"/>
                <a:ea typeface="Helvetica Neue"/>
                <a:cs typeface="Helvetica Neue"/>
                <a:sym typeface="Helvetica Neue"/>
              </a:defRPr>
            </a:pPr>
            <a:r>
              <a:t>Now that we have a clear Common Purpose, let’s take a look at how we can deliver it in a consistent way.</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&gt;&gt;</a:t>
            </a:r>
            <a:r>
              <a:rPr b="1"/>
              <a:t>FAC 1 hands off to FAC 2</a:t>
            </a:r>
            <a:r>
              <a:t>: So [FAC 2] take us to the next boundary of our service playing field…</a:t>
            </a:r>
          </a:p>
          <a:p>
            <a:pPr defTabSz="4572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0:42 - 0:42</a:t>
            </a:r>
          </a:p>
          <a:p>
            <a:pPr defTabSz="457200">
              <a:lnSpc>
                <a:spcPct val="117999"/>
              </a:lnSpc>
              <a:defRPr sz="2200" b="1">
                <a:latin typeface="Helvetica Neue"/>
                <a:ea typeface="Helvetica Neue"/>
                <a:cs typeface="Helvetica Neue"/>
                <a:sym typeface="Helvetica Neue"/>
              </a:defRPr>
            </a:pPr>
            <a:r>
              <a:t>&lt;1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defTabSz="457200">
              <a:lnSpc>
                <a:spcPct val="117999"/>
              </a:lnSpc>
              <a:defRPr sz="2200">
                <a:latin typeface="Helvetica Neue"/>
                <a:ea typeface="Helvetica Neue"/>
                <a:cs typeface="Helvetica Neue"/>
                <a:sym typeface="Helvetica Neue"/>
              </a:defRPr>
            </a:pPr>
            <a:r>
              <a:t>• Reference the digital Service Card.</a:t>
            </a:r>
          </a:p>
          <a:p>
            <a:pPr defTabSz="457200">
              <a:lnSpc>
                <a:spcPct val="117999"/>
              </a:lnSpc>
              <a:defRPr sz="2200">
                <a:latin typeface="Helvetica Neue"/>
                <a:ea typeface="Helvetica Neue"/>
                <a:cs typeface="Helvetica Neue"/>
                <a:sym typeface="Helvetica Neue"/>
              </a:defRPr>
            </a:pPr>
            <a:r>
              <a:t>• Point out the Common Purpose.</a:t>
            </a:r>
          </a:p>
          <a:p>
            <a:pPr defTabSz="457200">
              <a:lnSpc>
                <a:spcPct val="117999"/>
              </a:lnSpc>
              <a:defRPr sz="2200" b="1">
                <a:latin typeface="Helvetica Neue"/>
                <a:ea typeface="Helvetica Neue"/>
                <a:cs typeface="Helvetica Neue"/>
                <a:sym typeface="Helvetica Neue"/>
              </a:defRP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81000" y="685800"/>
            <a:ext cx="60960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0:42 - 0:43</a:t>
            </a:r>
          </a:p>
          <a:p>
            <a:pPr defTabSz="457200">
              <a:lnSpc>
                <a:spcPct val="117999"/>
              </a:lnSpc>
              <a:defRPr sz="2200" b="1">
                <a:latin typeface="Helvetica Neue"/>
                <a:ea typeface="Helvetica Neue"/>
                <a:cs typeface="Helvetica Neue"/>
                <a:sym typeface="Helvetica Neue"/>
              </a:defRPr>
            </a:pPr>
            <a:r>
              <a:t>1 min</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On your Service Cards, not only do we have our Common Purpose, we also want you to know WHAT and HOW we will deliver this on game day.</a:t>
            </a:r>
          </a:p>
          <a:p>
            <a:pPr marL="228600" indent="-228600" defTabSz="457200">
              <a:lnSpc>
                <a:spcPct val="117999"/>
              </a:lnSpc>
              <a:buSzPct val="100000"/>
              <a:buChar char="•"/>
              <a:defRPr sz="2200">
                <a:latin typeface="Helvetica Neue"/>
                <a:ea typeface="Helvetica Neue"/>
                <a:cs typeface="Helvetica Neue"/>
                <a:sym typeface="Helvetica Neue"/>
              </a:defRPr>
            </a:pPr>
            <a:r>
              <a:t>This takes us to the next boundary…our Service Standards.</a:t>
            </a:r>
          </a:p>
          <a:p>
            <a:pPr marL="220578" indent="-220578" defTabSz="457200">
              <a:lnSpc>
                <a:spcPct val="117999"/>
              </a:lnSpc>
              <a:buSzPct val="100000"/>
              <a:buChar char="•"/>
              <a:defRPr sz="2200">
                <a:latin typeface="Helvetica Neue"/>
                <a:ea typeface="Helvetica Neue"/>
                <a:cs typeface="Helvetica Neue"/>
                <a:sym typeface="Helvetica Neue"/>
              </a:defRPr>
            </a:pPr>
            <a:r>
              <a:t>So what are Service Standards? As you recall, in our playing field, it made up one of the clearly marked sides of the playing area.</a:t>
            </a:r>
          </a:p>
          <a:p>
            <a:pPr defTabSz="457200">
              <a:lnSpc>
                <a:spcPct val="117999"/>
              </a:lnSpc>
              <a:defRPr sz="2200">
                <a:latin typeface="Helvetica Neue"/>
                <a:ea typeface="Helvetica Neue"/>
                <a:cs typeface="Helvetica Neue"/>
                <a:sym typeface="Helvetica Neue"/>
              </a:defRPr>
            </a:pPr>
            <a:r>
              <a:t>• Therefore, we want to make sure we ALL understand what they are and how to bring them to life.</a:t>
            </a:r>
          </a:p>
          <a:p>
            <a:pPr defTabSz="457200">
              <a:lnSpc>
                <a:spcPct val="117999"/>
              </a:lnSpc>
              <a:defRPr sz="2200">
                <a:latin typeface="Helvetica Neue"/>
                <a:ea typeface="Helvetica Neue"/>
                <a:cs typeface="Helvetica Neue"/>
                <a:sym typeface="Helvetica Neue"/>
              </a:defRPr>
            </a:pPr>
            <a:r>
              <a:t>• For starters, Service Standards are operating priorities that drive the consistent delivery of service.</a:t>
            </a:r>
          </a:p>
          <a:p>
            <a:pPr defTabSz="457200">
              <a:lnSpc>
                <a:spcPct val="117999"/>
              </a:lnSpc>
              <a:defRPr sz="2200">
                <a:latin typeface="Helvetica Neue"/>
                <a:ea typeface="Helvetica Neue"/>
                <a:cs typeface="Helvetica Neue"/>
                <a:sym typeface="Helvetica Neue"/>
              </a:defRPr>
            </a:pPr>
            <a:r>
              <a:t>• The Make Game Day Yours Service Standards are for the entire organization but we are able to adapt them to our culture in the local area at your school.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0:43 - 0:45</a:t>
            </a:r>
          </a:p>
          <a:p>
            <a:pPr defTabSz="457200">
              <a:lnSpc>
                <a:spcPct val="117999"/>
              </a:lnSpc>
              <a:defRPr sz="2200" b="1">
                <a:latin typeface="Helvetica Neue"/>
                <a:ea typeface="Helvetica Neue"/>
                <a:cs typeface="Helvetica Neue"/>
                <a:sym typeface="Helvetica Neue"/>
              </a:defRPr>
            </a:pPr>
            <a:r>
              <a:t>2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marL="220578" indent="-220578" defTabSz="457200">
              <a:lnSpc>
                <a:spcPct val="117999"/>
              </a:lnSpc>
              <a:buSzPct val="100000"/>
              <a:buChar char="•"/>
              <a:defRPr sz="2200">
                <a:latin typeface="Helvetica Neue"/>
                <a:ea typeface="Helvetica Neue"/>
                <a:cs typeface="Helvetica Neue"/>
                <a:sym typeface="Helvetica Neue"/>
              </a:defRPr>
            </a:pPr>
            <a:r>
              <a:t>Reveal the four words in alphabetical order. (words build)</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Our Service Standards speak to what is most important to our fans and student-athletes AND provide an easy way to stay focused on service, because our fans NEED us to: (click to reveal each word one by one)</a:t>
            </a:r>
          </a:p>
          <a:p>
            <a:pPr defTabSz="457200">
              <a:lnSpc>
                <a:spcPct val="117999"/>
              </a:lnSpc>
              <a:defRPr sz="2200">
                <a:latin typeface="Helvetica Neue"/>
                <a:ea typeface="Helvetica Neue"/>
                <a:cs typeface="Helvetica Neue"/>
                <a:sym typeface="Helvetica Neue"/>
              </a:defRPr>
            </a:pPr>
            <a:r>
              <a:t>» Be respectful to everyone and our environment, which is </a:t>
            </a:r>
            <a:r>
              <a:rPr b="1"/>
              <a:t>DIGNITY</a:t>
            </a:r>
            <a:r>
              <a:t>.</a:t>
            </a:r>
          </a:p>
          <a:p>
            <a:pPr defTabSz="457200">
              <a:lnSpc>
                <a:spcPct val="117999"/>
              </a:lnSpc>
              <a:defRPr sz="2200">
                <a:latin typeface="Helvetica Neue"/>
                <a:ea typeface="Helvetica Neue"/>
                <a:cs typeface="Helvetica Neue"/>
                <a:sym typeface="Helvetica Neue"/>
              </a:defRPr>
            </a:pPr>
            <a:r>
              <a:t>» Create a positive atmosphere, or </a:t>
            </a:r>
            <a:r>
              <a:rPr b="1"/>
              <a:t>EXPERIENCE</a:t>
            </a:r>
            <a:r>
              <a:t>.</a:t>
            </a:r>
          </a:p>
          <a:p>
            <a:pPr defTabSz="457200">
              <a:lnSpc>
                <a:spcPct val="117999"/>
              </a:lnSpc>
              <a:defRPr sz="2200">
                <a:latin typeface="Helvetica Neue"/>
                <a:ea typeface="Helvetica Neue"/>
                <a:cs typeface="Helvetica Neue"/>
                <a:sym typeface="Helvetica Neue"/>
              </a:defRPr>
            </a:pPr>
            <a:r>
              <a:t>» </a:t>
            </a:r>
            <a:r>
              <a:rPr b="1"/>
              <a:t>Anticipate</a:t>
            </a:r>
            <a:r>
              <a:t> and effectively address situations that arise, to show </a:t>
            </a:r>
            <a:r>
              <a:rPr b="1"/>
              <a:t>RESPONSIVENESS</a:t>
            </a:r>
            <a:r>
              <a:t>.</a:t>
            </a:r>
          </a:p>
          <a:p>
            <a:pPr defTabSz="457200">
              <a:lnSpc>
                <a:spcPct val="117999"/>
              </a:lnSpc>
              <a:defRPr sz="2200">
                <a:latin typeface="Helvetica Neue"/>
                <a:ea typeface="Helvetica Neue"/>
                <a:cs typeface="Helvetica Neue"/>
                <a:sym typeface="Helvetica Neue"/>
              </a:defRPr>
            </a:pPr>
            <a:r>
              <a:t>» Always practice safe behavior in everything we do. </a:t>
            </a:r>
            <a:r>
              <a:rPr b="1"/>
              <a:t>SAFETY</a:t>
            </a:r>
            <a:r>
              <a:t> ALWAYS comes first.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rPr b="0"/>
              <a:t>FAC 2</a:t>
            </a:r>
          </a:p>
          <a:p>
            <a:pPr defTabSz="457200">
              <a:lnSpc>
                <a:spcPct val="117999"/>
              </a:lnSpc>
              <a:defRPr sz="2200" b="1">
                <a:latin typeface="Helvetica Neue"/>
                <a:ea typeface="Helvetica Neue"/>
                <a:cs typeface="Helvetica Neue"/>
                <a:sym typeface="Helvetica Neue"/>
              </a:defRPr>
            </a:pPr>
            <a:r>
              <a:t>0:45 - 0:46</a:t>
            </a:r>
          </a:p>
          <a:p>
            <a:pPr defTabSz="457200">
              <a:lnSpc>
                <a:spcPct val="117999"/>
              </a:lnSpc>
              <a:defRPr sz="2200" b="1">
                <a:latin typeface="Helvetica Neue"/>
                <a:ea typeface="Helvetica Neue"/>
                <a:cs typeface="Helvetica Neue"/>
                <a:sym typeface="Helvetica Neue"/>
              </a:defRPr>
            </a:pPr>
            <a:r>
              <a:t>1 MIN</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They need to be prioritized - explain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FAC 2 Hands off to [FAC 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0:46 - 0:49</a:t>
            </a:r>
          </a:p>
          <a:p>
            <a:pPr defTabSz="457200">
              <a:lnSpc>
                <a:spcPct val="117999"/>
              </a:lnSpc>
              <a:defRPr sz="2200" b="1">
                <a:latin typeface="Helvetica Neue"/>
                <a:ea typeface="Helvetica Neue"/>
                <a:cs typeface="Helvetica Neue"/>
                <a:sym typeface="Helvetica Neue"/>
              </a:defRPr>
            </a:pPr>
            <a:r>
              <a:t>3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defTabSz="457200">
              <a:lnSpc>
                <a:spcPct val="117999"/>
              </a:lnSpc>
              <a:defRPr sz="2200">
                <a:latin typeface="Helvetica Neue"/>
                <a:ea typeface="Helvetica Neue"/>
                <a:cs typeface="Helvetica Neue"/>
                <a:sym typeface="Helvetica Neue"/>
              </a:defRPr>
            </a:pPr>
            <a:r>
              <a:t>• Reveal the four words in order. (words build)</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Service Standards are prioritized in order to help make decisions so that when we are in the middle of a service moment, we immediately know what is most important.</a:t>
            </a:r>
          </a:p>
          <a:p>
            <a:pPr defTabSz="457200">
              <a:lnSpc>
                <a:spcPct val="117999"/>
              </a:lnSpc>
              <a:defRPr sz="2200">
                <a:latin typeface="Helvetica Neue"/>
                <a:ea typeface="Helvetica Neue"/>
                <a:cs typeface="Helvetica Neue"/>
                <a:sym typeface="Helvetica Neue"/>
              </a:defRPr>
            </a:pPr>
            <a:r>
              <a:t>• ALL of the standards are important ALL of the time, but when we have to make a decision or if there is a situation when two standards conflict—we must have a defined order so that we know what to do, no matter our role, title, or responsibility.</a:t>
            </a:r>
          </a:p>
          <a:p>
            <a:pPr defTabSz="457200">
              <a:lnSpc>
                <a:spcPct val="117999"/>
              </a:lnSpc>
              <a:defRPr sz="2200">
                <a:latin typeface="Helvetica Neue"/>
                <a:ea typeface="Helvetica Neue"/>
                <a:cs typeface="Helvetica Neue"/>
                <a:sym typeface="Helvetica Neue"/>
              </a:defRPr>
            </a:pPr>
            <a:r>
              <a:t>• This intentional approach allows us all to be empowered to be effective and consistent, and own the moment.</a:t>
            </a:r>
          </a:p>
          <a:p>
            <a:pPr defTabSz="457200">
              <a:lnSpc>
                <a:spcPct val="117999"/>
              </a:lnSpc>
              <a:defRPr sz="2200" b="1">
                <a:latin typeface="Helvetica Neue"/>
                <a:ea typeface="Helvetica Neue"/>
                <a:cs typeface="Helvetica Neue"/>
                <a:sym typeface="Helvetica Neue"/>
              </a:defRPr>
            </a:pPr>
            <a:r>
              <a:t>• Therefore, our Service Standards in priority order are:</a:t>
            </a:r>
          </a:p>
          <a:p>
            <a:pPr lvl="2" defTabSz="457200">
              <a:lnSpc>
                <a:spcPct val="117999"/>
              </a:lnSpc>
              <a:defRPr sz="2200" b="1">
                <a:latin typeface="Helvetica Neue"/>
                <a:ea typeface="Helvetica Neue"/>
                <a:cs typeface="Helvetica Neue"/>
                <a:sym typeface="Helvetica Neue"/>
              </a:defRPr>
            </a:pPr>
            <a:r>
              <a:t>1. Safety</a:t>
            </a:r>
          </a:p>
          <a:p>
            <a:pPr lvl="2" defTabSz="457200">
              <a:lnSpc>
                <a:spcPct val="117999"/>
              </a:lnSpc>
              <a:defRPr sz="2200" b="1">
                <a:latin typeface="Helvetica Neue"/>
                <a:ea typeface="Helvetica Neue"/>
                <a:cs typeface="Helvetica Neue"/>
                <a:sym typeface="Helvetica Neue"/>
              </a:defRPr>
            </a:pPr>
            <a:r>
              <a:t>2. Responsiveness</a:t>
            </a:r>
          </a:p>
          <a:p>
            <a:pPr lvl="2" defTabSz="457200">
              <a:lnSpc>
                <a:spcPct val="117999"/>
              </a:lnSpc>
              <a:defRPr sz="2200" b="1">
                <a:latin typeface="Helvetica Neue"/>
                <a:ea typeface="Helvetica Neue"/>
                <a:cs typeface="Helvetica Neue"/>
                <a:sym typeface="Helvetica Neue"/>
              </a:defRPr>
            </a:pPr>
            <a:r>
              <a:t>3. Dignity</a:t>
            </a:r>
          </a:p>
          <a:p>
            <a:pPr lvl="2" defTabSz="457200">
              <a:lnSpc>
                <a:spcPct val="117999"/>
              </a:lnSpc>
              <a:defRPr sz="2200" b="1">
                <a:latin typeface="Helvetica Neue"/>
                <a:ea typeface="Helvetica Neue"/>
                <a:cs typeface="Helvetica Neue"/>
                <a:sym typeface="Helvetica Neue"/>
              </a:defRPr>
            </a:pPr>
            <a:r>
              <a:t>4. Experience</a:t>
            </a:r>
          </a:p>
          <a:p>
            <a:pPr defTabSz="457200">
              <a:lnSpc>
                <a:spcPct val="117999"/>
              </a:lnSpc>
              <a:defRPr sz="2200">
                <a:latin typeface="Helvetica Neue"/>
                <a:ea typeface="Helvetica Neue"/>
                <a:cs typeface="Helvetica Neue"/>
                <a:sym typeface="Helvetica Neue"/>
              </a:defRPr>
            </a:pPr>
            <a:r>
              <a:t>• So let me give you a little more context and definition around each one…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xfrm>
            <a:off x="381000" y="685800"/>
            <a:ext cx="6096000" cy="3429000"/>
          </a:xfrm>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 PAT </a:t>
            </a:r>
          </a:p>
          <a:p>
            <a:pPr defTabSz="457200">
              <a:lnSpc>
                <a:spcPct val="117999"/>
              </a:lnSpc>
              <a:defRPr sz="2200" b="1">
                <a:latin typeface="Helvetica Neue"/>
                <a:ea typeface="Helvetica Neue"/>
                <a:cs typeface="Helvetica Neue"/>
                <a:sym typeface="Helvetica Neue"/>
              </a:defRPr>
            </a:pPr>
            <a:r>
              <a:t>0:49 - 0:49</a:t>
            </a:r>
          </a:p>
          <a:p>
            <a:pPr defTabSz="457200">
              <a:lnSpc>
                <a:spcPct val="117999"/>
              </a:lnSpc>
              <a:defRPr sz="2200" b="1">
                <a:latin typeface="Helvetica Neue"/>
                <a:ea typeface="Helvetica Neue"/>
                <a:cs typeface="Helvetica Neue"/>
                <a:sym typeface="Helvetica Neue"/>
              </a:defRPr>
            </a:pPr>
            <a:r>
              <a:t>30 SECONDS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DO:</a:t>
            </a:r>
          </a:p>
          <a:p>
            <a:pPr defTabSz="457200">
              <a:lnSpc>
                <a:spcPct val="117999"/>
              </a:lnSpc>
              <a:defRPr sz="2200">
                <a:latin typeface="Helvetica Neue"/>
                <a:ea typeface="Helvetica Neue"/>
                <a:cs typeface="Helvetica Neue"/>
                <a:sym typeface="Helvetica Neue"/>
              </a:defRPr>
            </a:pPr>
            <a:r>
              <a:t>• Reveal the definitions.</a:t>
            </a: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Our Service Standards are:</a:t>
            </a:r>
          </a:p>
          <a:p>
            <a:pPr defTabSz="457200">
              <a:lnSpc>
                <a:spcPct val="117999"/>
              </a:lnSpc>
              <a:defRPr sz="2200">
                <a:latin typeface="Helvetica Neue"/>
                <a:ea typeface="Helvetica Neue"/>
                <a:cs typeface="Helvetica Neue"/>
                <a:sym typeface="Helvetica Neue"/>
              </a:defRPr>
            </a:pPr>
            <a:r>
              <a:t>1. Safety - Providing an environment for the health and well-being of our student-athletes and all others.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 PAT </a:t>
            </a:r>
          </a:p>
          <a:p>
            <a:pPr defTabSz="457200">
              <a:lnSpc>
                <a:spcPct val="117999"/>
              </a:lnSpc>
              <a:defRPr sz="2200" b="1">
                <a:latin typeface="Helvetica Neue"/>
                <a:ea typeface="Helvetica Neue"/>
                <a:cs typeface="Helvetica Neue"/>
                <a:sym typeface="Helvetica Neue"/>
              </a:defRPr>
            </a:pPr>
            <a:r>
              <a:t>0:49 - 0:49</a:t>
            </a:r>
          </a:p>
          <a:p>
            <a:pPr defTabSz="457200">
              <a:lnSpc>
                <a:spcPct val="117999"/>
              </a:lnSpc>
              <a:defRPr sz="2200" b="1">
                <a:latin typeface="Helvetica Neue"/>
                <a:ea typeface="Helvetica Neue"/>
                <a:cs typeface="Helvetica Neue"/>
                <a:sym typeface="Helvetica Neue"/>
              </a:defRPr>
            </a:pPr>
            <a:r>
              <a:t>30 SECONDS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2. Responsiveness - Anticipating and effectively addressing situations that arise.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 PAT </a:t>
            </a:r>
          </a:p>
          <a:p>
            <a:pPr defTabSz="457200">
              <a:lnSpc>
                <a:spcPct val="117999"/>
              </a:lnSpc>
              <a:defRPr sz="2200" b="1">
                <a:latin typeface="Helvetica Neue"/>
                <a:ea typeface="Helvetica Neue"/>
                <a:cs typeface="Helvetica Neue"/>
                <a:sym typeface="Helvetica Neue"/>
              </a:defRPr>
            </a:pPr>
            <a:r>
              <a:t>0:49 - 0:50</a:t>
            </a:r>
          </a:p>
          <a:p>
            <a:pPr defTabSz="457200">
              <a:lnSpc>
                <a:spcPct val="117999"/>
              </a:lnSpc>
              <a:defRPr sz="2200" b="1">
                <a:latin typeface="Helvetica Neue"/>
                <a:ea typeface="Helvetica Neue"/>
                <a:cs typeface="Helvetica Neue"/>
                <a:sym typeface="Helvetica Neue"/>
              </a:defRPr>
            </a:pPr>
            <a:r>
              <a:t>30 SECONDS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3. Dignity - Demonstrating respect and value for others.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0:01 - 0:03</a:t>
            </a:r>
          </a:p>
          <a:p>
            <a:pPr defTabSz="457200">
              <a:lnSpc>
                <a:spcPct val="117999"/>
              </a:lnSpc>
              <a:defRPr sz="2200" b="1">
                <a:latin typeface="Helvetica Neue"/>
                <a:ea typeface="Helvetica Neue"/>
                <a:cs typeface="Helvetica Neue"/>
                <a:sym typeface="Helvetica Neue"/>
              </a:defRPr>
            </a:pPr>
            <a:r>
              <a:t>2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 </a:t>
            </a:r>
          </a:p>
          <a:p>
            <a:pPr marL="228600" indent="-228600" defTabSz="457200">
              <a:lnSpc>
                <a:spcPct val="117999"/>
              </a:lnSpc>
              <a:buSzPct val="100000"/>
              <a:buChar char="•"/>
              <a:defRPr sz="2200">
                <a:latin typeface="Helvetica Neue"/>
                <a:ea typeface="Helvetica Neue"/>
                <a:cs typeface="Helvetica Neue"/>
                <a:sym typeface="Helvetica Neue"/>
              </a:defRPr>
            </a:pPr>
            <a:r>
              <a:t>Each host/facilitator will introduce themselves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marL="228600" indent="-228600" defTabSz="457200">
              <a:lnSpc>
                <a:spcPct val="117999"/>
              </a:lnSpc>
              <a:buSzPct val="100000"/>
              <a:buChar char="•"/>
              <a:defRPr sz="2200">
                <a:latin typeface="Helvetica Neue"/>
                <a:ea typeface="Helvetica Neue"/>
                <a:cs typeface="Helvetica Neue"/>
                <a:sym typeface="Helvetica Neue"/>
              </a:defRPr>
            </a:pPr>
            <a:r>
              <a:t>Today we are kicking off OUR Game Day experience service framework</a:t>
            </a:r>
          </a:p>
          <a:p>
            <a:pPr marL="228600" indent="-228600" defTabSz="457200">
              <a:lnSpc>
                <a:spcPct val="117999"/>
              </a:lnSpc>
              <a:buSzPct val="100000"/>
              <a:buChar char="•"/>
              <a:defRPr sz="2200">
                <a:latin typeface="Helvetica Neue"/>
                <a:ea typeface="Helvetica Neue"/>
                <a:cs typeface="Helvetica Neue"/>
                <a:sym typeface="Helvetica Neue"/>
              </a:defRPr>
            </a:pPr>
            <a:r>
              <a:t>To get us started lets get to know what your experience has been.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 PAT </a:t>
            </a:r>
          </a:p>
          <a:p>
            <a:pPr defTabSz="457200">
              <a:lnSpc>
                <a:spcPct val="117999"/>
              </a:lnSpc>
              <a:defRPr sz="2200" b="1">
                <a:latin typeface="Helvetica Neue"/>
                <a:ea typeface="Helvetica Neue"/>
                <a:cs typeface="Helvetica Neue"/>
                <a:sym typeface="Helvetica Neue"/>
              </a:defRPr>
            </a:pPr>
            <a:r>
              <a:t>0:50 - 0:50</a:t>
            </a:r>
          </a:p>
          <a:p>
            <a:pPr defTabSz="457200">
              <a:lnSpc>
                <a:spcPct val="117999"/>
              </a:lnSpc>
              <a:defRPr sz="2200" b="1">
                <a:latin typeface="Helvetica Neue"/>
                <a:ea typeface="Helvetica Neue"/>
                <a:cs typeface="Helvetica Neue"/>
                <a:sym typeface="Helvetica Neue"/>
              </a:defRPr>
            </a:pPr>
            <a:r>
              <a:t>30 SECONDS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4. Experience - Creating a positive atmosphere.</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marL="220578" indent="-220578" defTabSz="457200">
              <a:lnSpc>
                <a:spcPct val="117999"/>
              </a:lnSpc>
              <a:buSzPct val="100000"/>
              <a:buChar char="•"/>
              <a:defRPr sz="2200">
                <a:latin typeface="Helvetica Neue"/>
                <a:ea typeface="Helvetica Neue"/>
                <a:cs typeface="Helvetica Neue"/>
                <a:sym typeface="Helvetica Neue"/>
              </a:defRPr>
            </a:pPr>
            <a:r>
              <a:t>When fans encounter us making consistent </a:t>
            </a:r>
            <a:r>
              <a:rPr b="1"/>
              <a:t>positive</a:t>
            </a:r>
            <a:r>
              <a:t> decisions in the service moment, they have increased </a:t>
            </a:r>
            <a:r>
              <a:rPr b="1"/>
              <a:t>confidence</a:t>
            </a:r>
            <a:r>
              <a:t> in the game day experience, </a:t>
            </a:r>
            <a:r>
              <a:rPr b="1"/>
              <a:t>confidence</a:t>
            </a:r>
            <a:r>
              <a:t> in the response of game management, and a </a:t>
            </a:r>
            <a:r>
              <a:rPr b="1"/>
              <a:t>self-awareness</a:t>
            </a:r>
            <a:r>
              <a:t> of their own boundaries for behavior during our events. Their confidence is based on our consistent responses.</a:t>
            </a:r>
          </a:p>
          <a:p>
            <a:pPr marL="220578" indent="-220578" defTabSz="457200">
              <a:lnSpc>
                <a:spcPct val="117999"/>
              </a:lnSpc>
              <a:buSzPct val="100000"/>
              <a:buChar char="•"/>
              <a:defRPr sz="2200">
                <a:latin typeface="Helvetica Neue"/>
                <a:ea typeface="Helvetica Neue"/>
                <a:cs typeface="Helvetica Neue"/>
                <a:sym typeface="Helvetica Neue"/>
              </a:defRPr>
            </a:pPr>
            <a:r>
              <a:t>It also means you ARE CONFIDENT—you are making the BEST decision in the moment.</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Hand off to RYAN and say:</a:t>
            </a:r>
          </a:p>
          <a:p>
            <a:pPr defTabSz="457200">
              <a:lnSpc>
                <a:spcPct val="117999"/>
              </a:lnSpc>
              <a:defRPr sz="2200">
                <a:latin typeface="Helvetica Neue"/>
                <a:ea typeface="Helvetica Neue"/>
                <a:cs typeface="Helvetica Neue"/>
                <a:sym typeface="Helvetica Neue"/>
              </a:defRPr>
            </a:pPr>
            <a:r>
              <a:t>Ryan, I think you have a story to illustrate the importance of prioritizing the standards to make the best decision…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0:50 - 0:53</a:t>
            </a:r>
          </a:p>
          <a:p>
            <a:pPr defTabSz="457200">
              <a:lnSpc>
                <a:spcPct val="117999"/>
              </a:lnSpc>
              <a:defRPr sz="2200" b="1">
                <a:latin typeface="Helvetica Neue"/>
                <a:ea typeface="Helvetica Neue"/>
                <a:cs typeface="Helvetica Neue"/>
                <a:sym typeface="Helvetica Neue"/>
              </a:defRPr>
            </a:pPr>
            <a:r>
              <a:t>3 MIN</a:t>
            </a:r>
          </a:p>
          <a:p>
            <a:pPr defTabSz="457200">
              <a:lnSpc>
                <a:spcPct val="117999"/>
              </a:lnSpc>
              <a:defRPr sz="2200">
                <a:latin typeface="Helvetica Neue"/>
                <a:ea typeface="Helvetica Neue"/>
                <a:cs typeface="Helvetica Neue"/>
                <a:sym typeface="Helvetica Neue"/>
              </a:defRPr>
            </a:pPr>
            <a:r>
              <a:t>Share a story</a:t>
            </a:r>
          </a:p>
          <a:p>
            <a:pPr defTabSz="457200">
              <a:lnSpc>
                <a:spcPct val="117999"/>
              </a:lnSpc>
              <a:defRPr sz="2200">
                <a:latin typeface="Helvetica Neue"/>
                <a:ea typeface="Helvetica Neue"/>
                <a:cs typeface="Helvetica Neue"/>
                <a:sym typeface="Helvetica Neue"/>
              </a:defRPr>
            </a:pPr>
            <a:endParaRPr/>
          </a:p>
          <a:p>
            <a:pPr marL="228600" indent="-228600" defTabSz="457200">
              <a:lnSpc>
                <a:spcPct val="117999"/>
              </a:lnSpc>
              <a:buSzPct val="100000"/>
              <a:buChar char="•"/>
              <a:defRPr sz="2200">
                <a:latin typeface="Helvetica Neue"/>
                <a:ea typeface="Helvetica Neue"/>
                <a:cs typeface="Helvetica Neue"/>
                <a:sym typeface="Helvetica Neue"/>
              </a:defRPr>
            </a:pPr>
            <a:r>
              <a:t>Here is an example of what we mean. </a:t>
            </a:r>
          </a:p>
          <a:p>
            <a:pPr marL="228600" indent="-228600" defTabSz="457200">
              <a:lnSpc>
                <a:spcPct val="117999"/>
              </a:lnSpc>
              <a:buSzPct val="100000"/>
              <a:buChar char="•"/>
              <a:defRPr sz="2200">
                <a:latin typeface="Helvetica Neue"/>
                <a:ea typeface="Helvetica Neue"/>
                <a:cs typeface="Helvetica Neue"/>
                <a:sym typeface="Helvetica Neue"/>
              </a:defRPr>
            </a:pPr>
            <a:r>
              <a:t>Let’s say one of your tasks is to keep the counter has gotten messy—this is not a good </a:t>
            </a:r>
            <a:r>
              <a:rPr b="1"/>
              <a:t>Experience</a:t>
            </a:r>
            <a:r>
              <a:t> because the atmosphere is not ideal. However, many people have started lining up for service and to keep them waiting is not </a:t>
            </a:r>
            <a:r>
              <a:rPr b="1"/>
              <a:t>Responsive</a:t>
            </a:r>
            <a:r>
              <a:t>. </a:t>
            </a:r>
          </a:p>
          <a:p>
            <a:pPr marL="228600" indent="-228600" defTabSz="457200">
              <a:lnSpc>
                <a:spcPct val="117999"/>
              </a:lnSpc>
              <a:buSzPct val="100000"/>
              <a:buChar char="•"/>
              <a:defRPr sz="2200">
                <a:latin typeface="Helvetica Neue"/>
                <a:ea typeface="Helvetica Neue"/>
                <a:cs typeface="Helvetica Neue"/>
                <a:sym typeface="Helvetica Neue"/>
              </a:defRPr>
            </a:pPr>
            <a:r>
              <a:t>So you sacrifice </a:t>
            </a:r>
            <a:r>
              <a:rPr b="1"/>
              <a:t>Experience</a:t>
            </a:r>
            <a:r>
              <a:t> by leaving the messy condiment area in order to show </a:t>
            </a:r>
            <a:r>
              <a:rPr b="1"/>
              <a:t>Responsiveness</a:t>
            </a:r>
            <a:r>
              <a:t> and create a positive and enjoyable experience for fans. </a:t>
            </a:r>
          </a:p>
          <a:p>
            <a:pPr marL="228600" indent="-228600" defTabSz="457200">
              <a:lnSpc>
                <a:spcPct val="117999"/>
              </a:lnSpc>
              <a:buSzPct val="100000"/>
              <a:buChar char="•"/>
              <a:defRPr sz="2200">
                <a:latin typeface="Helvetica Neue"/>
                <a:ea typeface="Helvetica Neue"/>
                <a:cs typeface="Helvetica Neue"/>
                <a:sym typeface="Helvetica Neue"/>
              </a:defRPr>
            </a:pPr>
            <a:r>
              <a:t>You might even say, “Please excuse our mess, but I don’t want you to have to wait for me.” By making this decision, you are also displaying </a:t>
            </a:r>
            <a:r>
              <a:rPr b="1"/>
              <a:t>Dignity</a:t>
            </a:r>
            <a:r>
              <a:t> because you are showing that you value the fans and respect their time.</a:t>
            </a:r>
          </a:p>
          <a:p>
            <a:pPr marL="220578" indent="-220578" defTabSz="457200">
              <a:lnSpc>
                <a:spcPct val="117999"/>
              </a:lnSpc>
              <a:buSzPct val="100000"/>
              <a:buChar char="•"/>
              <a:defRPr sz="2200">
                <a:latin typeface="Helvetica Neue"/>
                <a:ea typeface="Helvetica Neue"/>
                <a:cs typeface="Helvetica Neue"/>
                <a:sym typeface="Helvetica Neue"/>
              </a:defRPr>
            </a:pPr>
            <a:r>
              <a:t>Thinking of our standards and their definitions in prioritized order helps each of us make the best decisions in the service moment and create the best game day experience possible.</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FAC 2 hands back to FAC 1</a:t>
            </a:r>
          </a:p>
          <a:p>
            <a:pPr defTabSz="457200">
              <a:lnSpc>
                <a:spcPct val="117999"/>
              </a:lnSpc>
              <a:defRPr sz="2200">
                <a:latin typeface="Helvetica Neue"/>
                <a:ea typeface="Helvetica Neue"/>
                <a:cs typeface="Helvetica Neue"/>
                <a:sym typeface="Helvetica Neue"/>
              </a:defRPr>
            </a:pPr>
            <a:r>
              <a:t>Now that we have introduced the standards, FAC 1 can you take us to our next boundary?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0:53 - 0:54</a:t>
            </a:r>
          </a:p>
          <a:p>
            <a:pPr defTabSz="457200">
              <a:lnSpc>
                <a:spcPct val="117999"/>
              </a:lnSpc>
              <a:defRPr sz="2200" b="1">
                <a:latin typeface="Helvetica Neue"/>
                <a:ea typeface="Helvetica Neue"/>
                <a:cs typeface="Helvetica Neue"/>
                <a:sym typeface="Helvetica Neue"/>
              </a:defRPr>
            </a:pPr>
            <a:r>
              <a:t>1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defTabSz="457200">
              <a:lnSpc>
                <a:spcPct val="117999"/>
              </a:lnSpc>
              <a:defRPr sz="2200">
                <a:latin typeface="Helvetica Neue"/>
                <a:ea typeface="Helvetica Neue"/>
                <a:cs typeface="Helvetica Neue"/>
                <a:sym typeface="Helvetica Neue"/>
              </a:defRPr>
            </a:pPr>
            <a:r>
              <a:t>• Refer back to the Service Cards.</a:t>
            </a:r>
          </a:p>
          <a:p>
            <a:pPr defTabSz="457200">
              <a:lnSpc>
                <a:spcPct val="117999"/>
              </a:lnSpc>
              <a:defRPr sz="2200">
                <a:latin typeface="Helvetica Neue"/>
                <a:ea typeface="Helvetica Neue"/>
                <a:cs typeface="Helvetica Neue"/>
                <a:sym typeface="Helvetica Neue"/>
              </a:defRPr>
            </a:pPr>
            <a:r>
              <a:t>• Teach back to the Common Purpose and Service Standards.</a:t>
            </a: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Finally, we want to finish outlining our playing area for exceptional service by discussing the value and importance of knowing and understanding the </a:t>
            </a:r>
            <a:r>
              <a:rPr b="1"/>
              <a:t>Behavioral Guidelines</a:t>
            </a:r>
            <a:r>
              <a:t>.</a:t>
            </a:r>
          </a:p>
          <a:p>
            <a:pPr defTabSz="457200">
              <a:lnSpc>
                <a:spcPct val="117999"/>
              </a:lnSpc>
              <a:defRPr sz="2200">
                <a:latin typeface="Helvetica Neue"/>
                <a:ea typeface="Helvetica Neue"/>
                <a:cs typeface="Helvetica Neue"/>
                <a:sym typeface="Helvetica Neue"/>
              </a:defRPr>
            </a:pPr>
            <a:r>
              <a:t>• They act as performance tips. When used correctly, the expectation is to demonstrate all the Behavioral Guidelines. This will mean you are meeting the expectations of exceptional service delivery.</a:t>
            </a:r>
          </a:p>
          <a:p>
            <a:pPr defTabSz="457200">
              <a:lnSpc>
                <a:spcPct val="117999"/>
              </a:lnSpc>
              <a:defRPr sz="2200">
                <a:latin typeface="Helvetica Neue"/>
                <a:ea typeface="Helvetica Neue"/>
                <a:cs typeface="Helvetica Neue"/>
                <a:sym typeface="Helvetica Neue"/>
              </a:defRPr>
            </a:pPr>
            <a:r>
              <a:t>• Remember, these behaviors are designed to be </a:t>
            </a:r>
            <a:r>
              <a:rPr b="1"/>
              <a:t>trainable</a:t>
            </a:r>
            <a:r>
              <a:t>, </a:t>
            </a:r>
            <a:r>
              <a:rPr b="1"/>
              <a:t>observable</a:t>
            </a:r>
            <a:r>
              <a:t>, and </a:t>
            </a:r>
            <a:r>
              <a:rPr b="1"/>
              <a:t>coachable</a:t>
            </a:r>
            <a:r>
              <a:t>.</a:t>
            </a:r>
          </a:p>
          <a:p>
            <a:pPr marL="220578" indent="-220578" defTabSz="457200">
              <a:lnSpc>
                <a:spcPct val="117999"/>
              </a:lnSpc>
              <a:buSzPct val="100000"/>
              <a:buChar char="•"/>
              <a:defRPr sz="2200">
                <a:latin typeface="Helvetica Neue"/>
                <a:ea typeface="Helvetica Neue"/>
                <a:cs typeface="Helvetica Neue"/>
                <a:sym typeface="Helvetica Neue"/>
              </a:defRPr>
            </a:pPr>
            <a:r>
              <a:t>What do you think would happen if all we did was introduce the words and did not share the behaviors?</a:t>
            </a:r>
          </a:p>
          <a:p>
            <a:pPr defTabSz="457200">
              <a:lnSpc>
                <a:spcPct val="117999"/>
              </a:lnSpc>
              <a:defRPr sz="2200" b="1">
                <a:latin typeface="Helvetica Neue"/>
                <a:ea typeface="Helvetica Neue"/>
                <a:cs typeface="Helvetica Neue"/>
                <a:sym typeface="Helvetica Neue"/>
              </a:defRPr>
            </a:pPr>
            <a:r>
              <a:t>Listen for: We would make it up, there would be a lack of consistency they would become words on a wall.</a:t>
            </a:r>
          </a:p>
          <a:p>
            <a:pPr defTabSz="457200">
              <a:lnSpc>
                <a:spcPct val="117999"/>
              </a:lnSpc>
              <a:defRPr sz="2200" b="1">
                <a:latin typeface="Helvetica Neue"/>
                <a:ea typeface="Helvetica Neue"/>
                <a:cs typeface="Helvetica Neue"/>
                <a:sym typeface="Helvetica Neue"/>
              </a:defRPr>
            </a:pPr>
            <a:r>
              <a:t>SAY:</a:t>
            </a:r>
          </a:p>
          <a:p>
            <a:pPr marL="220578" indent="-220578" defTabSz="457200">
              <a:lnSpc>
                <a:spcPct val="117999"/>
              </a:lnSpc>
              <a:buSzPct val="100000"/>
              <a:buChar char="•"/>
              <a:defRPr sz="2200">
                <a:latin typeface="Helvetica Neue"/>
                <a:ea typeface="Helvetica Neue"/>
                <a:cs typeface="Helvetica Neue"/>
                <a:sym typeface="Helvetica Neue"/>
              </a:defRPr>
            </a:pPr>
            <a:r>
              <a:t>That’s right. So we are going to go through these behaviors together, and I want you to start thinking about how these apply to your current roles.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381000" y="685800"/>
            <a:ext cx="6096000" cy="3429000"/>
          </a:xfrm>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0:54 - 1:00</a:t>
            </a:r>
          </a:p>
          <a:p>
            <a:pPr defTabSz="457200">
              <a:lnSpc>
                <a:spcPct val="117999"/>
              </a:lnSpc>
              <a:defRPr sz="2200" b="1">
                <a:latin typeface="Helvetica Neue"/>
                <a:ea typeface="Helvetica Neue"/>
                <a:cs typeface="Helvetica Neue"/>
                <a:sym typeface="Helvetica Neue"/>
              </a:defRPr>
            </a:pPr>
            <a:r>
              <a:t>6 min</a:t>
            </a:r>
          </a:p>
          <a:p>
            <a:pPr defTabSz="457200">
              <a:lnSpc>
                <a:spcPct val="117999"/>
              </a:lnSpc>
              <a:defRPr sz="2200">
                <a:latin typeface="Helvetica Neue"/>
                <a:ea typeface="Helvetica Neue"/>
                <a:cs typeface="Helvetica Neue"/>
                <a:sym typeface="Helvetica Neue"/>
              </a:defRPr>
            </a:pPr>
            <a:r>
              <a:t>All 4 panels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They are “I” statements because we all need to be accountable: Lets review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0:54 - 1:00</a:t>
            </a:r>
          </a:p>
          <a:p>
            <a:pPr defTabSz="457200">
              <a:lnSpc>
                <a:spcPct val="117999"/>
              </a:lnSpc>
              <a:defRPr sz="2200" b="1">
                <a:latin typeface="Helvetica Neue"/>
                <a:ea typeface="Helvetica Neue"/>
                <a:cs typeface="Helvetica Neue"/>
                <a:sym typeface="Helvetica Neue"/>
              </a:defRPr>
            </a:pPr>
            <a:r>
              <a:t>6 min</a:t>
            </a:r>
          </a:p>
          <a:p>
            <a:pPr defTabSz="457200">
              <a:lnSpc>
                <a:spcPct val="117999"/>
              </a:lnSpc>
              <a:defRPr sz="2200">
                <a:latin typeface="Helvetica Neue"/>
                <a:ea typeface="Helvetica Neue"/>
                <a:cs typeface="Helvetica Neue"/>
                <a:sym typeface="Helvetica Neue"/>
              </a:defRPr>
            </a:pPr>
            <a:r>
              <a:t>All 4 panels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xfrm>
            <a:off x="381000" y="685800"/>
            <a:ext cx="6096000" cy="3429000"/>
          </a:xfrm>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0:54 - 1:00</a:t>
            </a:r>
          </a:p>
          <a:p>
            <a:pPr defTabSz="457200">
              <a:lnSpc>
                <a:spcPct val="117999"/>
              </a:lnSpc>
              <a:defRPr sz="2200" b="1">
                <a:latin typeface="Helvetica Neue"/>
                <a:ea typeface="Helvetica Neue"/>
                <a:cs typeface="Helvetica Neue"/>
                <a:sym typeface="Helvetica Neue"/>
              </a:defRPr>
            </a:pPr>
            <a:r>
              <a:t>6 min</a:t>
            </a:r>
          </a:p>
          <a:p>
            <a:pPr defTabSz="457200">
              <a:lnSpc>
                <a:spcPct val="117999"/>
              </a:lnSpc>
              <a:defRPr sz="2200">
                <a:latin typeface="Helvetica Neue"/>
                <a:ea typeface="Helvetica Neue"/>
                <a:cs typeface="Helvetica Neue"/>
                <a:sym typeface="Helvetica Neue"/>
              </a:defRPr>
            </a:pPr>
            <a:r>
              <a:t>All 4 panels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xfrm>
            <a:off x="381000" y="685800"/>
            <a:ext cx="6096000" cy="3429000"/>
          </a:xfrm>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0:54 - 1:00</a:t>
            </a:r>
          </a:p>
          <a:p>
            <a:pPr defTabSz="457200">
              <a:lnSpc>
                <a:spcPct val="117999"/>
              </a:lnSpc>
              <a:defRPr sz="2200" b="1">
                <a:latin typeface="Helvetica Neue"/>
                <a:ea typeface="Helvetica Neue"/>
                <a:cs typeface="Helvetica Neue"/>
                <a:sym typeface="Helvetica Neue"/>
              </a:defRPr>
            </a:pPr>
            <a:r>
              <a:t>6 min</a:t>
            </a:r>
          </a:p>
          <a:p>
            <a:pPr defTabSz="457200">
              <a:lnSpc>
                <a:spcPct val="117999"/>
              </a:lnSpc>
              <a:defRPr sz="2200">
                <a:latin typeface="Helvetica Neue"/>
                <a:ea typeface="Helvetica Neue"/>
                <a:cs typeface="Helvetica Neue"/>
                <a:sym typeface="Helvetica Neue"/>
              </a:defRPr>
            </a:pPr>
            <a:r>
              <a:t>All 4 panels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381000" y="685800"/>
            <a:ext cx="6096000" cy="3429000"/>
          </a:xfrm>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1:00 - 1:01</a:t>
            </a:r>
          </a:p>
          <a:p>
            <a:pPr defTabSz="457200">
              <a:lnSpc>
                <a:spcPct val="117999"/>
              </a:lnSpc>
              <a:defRPr sz="2200" b="1">
                <a:latin typeface="Helvetica Neue"/>
                <a:ea typeface="Helvetica Neue"/>
                <a:cs typeface="Helvetica Neue"/>
                <a:sym typeface="Helvetica Neue"/>
              </a:defRPr>
            </a:pPr>
            <a:r>
              <a:t>&lt;1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So now that we have an awareness of the Make GAME day YOURS Service PLAYING FIELD… I think FAC 2 has a special assignment for us…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FAC 1 hands off to FAC 2</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1:01 - 1:02</a:t>
            </a:r>
          </a:p>
          <a:p>
            <a:pPr defTabSz="457200">
              <a:lnSpc>
                <a:spcPct val="117999"/>
              </a:lnSpc>
              <a:defRPr sz="2200" b="1">
                <a:latin typeface="Helvetica Neue"/>
                <a:ea typeface="Helvetica Neue"/>
                <a:cs typeface="Helvetica Neue"/>
                <a:sym typeface="Helvetica Neue"/>
              </a:defRPr>
            </a:pPr>
            <a:r>
              <a:t>1 MIN</a:t>
            </a:r>
          </a:p>
          <a:p>
            <a:pPr defTabSz="457200">
              <a:lnSpc>
                <a:spcPct val="117999"/>
              </a:lnSpc>
              <a:defRPr sz="2200">
                <a:latin typeface="Helvetica Neue"/>
                <a:ea typeface="Helvetica Neue"/>
                <a:cs typeface="Helvetica Neue"/>
                <a:sym typeface="Helvetica Neue"/>
              </a:defRPr>
            </a:pPr>
            <a:r>
              <a:t>Set it up</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marL="228600" indent="-228600" defTabSz="457200">
              <a:lnSpc>
                <a:spcPct val="117999"/>
              </a:lnSpc>
              <a:buSzPct val="100000"/>
              <a:buChar char="•"/>
              <a:defRPr sz="2200">
                <a:latin typeface="Helvetica Neue"/>
                <a:ea typeface="Helvetica Neue"/>
                <a:cs typeface="Helvetica Neue"/>
                <a:sym typeface="Helvetica Neue"/>
              </a:defRPr>
            </a:pPr>
            <a:r>
              <a:t>For the purpose of this activity, think specifically about our service playing field</a:t>
            </a:r>
          </a:p>
          <a:p>
            <a:pPr marL="220578" indent="-220578" defTabSz="457200">
              <a:lnSpc>
                <a:spcPct val="117999"/>
              </a:lnSpc>
              <a:buSzPct val="100000"/>
              <a:buChar char="•"/>
              <a:defRPr sz="2200">
                <a:latin typeface="Helvetica Neue"/>
                <a:ea typeface="Helvetica Neue"/>
                <a:cs typeface="Helvetica Neue"/>
                <a:sym typeface="Helvetica Neue"/>
              </a:defRPr>
            </a:pPr>
            <a:r>
              <a:t>Most of us have been to a sporting event or concert before and we’ve all seen moments that are in bounds and out of bounds examples.</a:t>
            </a:r>
          </a:p>
          <a:p>
            <a:pPr defTabSz="457200">
              <a:lnSpc>
                <a:spcPct val="117999"/>
              </a:lnSpc>
              <a:defRPr sz="2200">
                <a:latin typeface="Helvetica Neue"/>
                <a:ea typeface="Helvetica Neue"/>
                <a:cs typeface="Helvetica Neue"/>
                <a:sym typeface="Helvetica Neue"/>
              </a:defRPr>
            </a:pPr>
            <a:r>
              <a:t>• </a:t>
            </a:r>
            <a:r>
              <a:rPr b="1"/>
              <a:t>In-bounds</a:t>
            </a:r>
            <a:r>
              <a:t> moments would take place within the service playing field, and </a:t>
            </a:r>
            <a:r>
              <a:rPr b="1"/>
              <a:t>out-of-bounds</a:t>
            </a:r>
            <a:r>
              <a:t> moments would be outside of the service playing field.</a:t>
            </a:r>
          </a:p>
          <a:p>
            <a:pPr marL="220578" indent="-220578" defTabSz="457200">
              <a:lnSpc>
                <a:spcPct val="117999"/>
              </a:lnSpc>
              <a:buSzPct val="100000"/>
              <a:buChar char="•"/>
              <a:defRPr sz="2200">
                <a:latin typeface="Helvetica Neue"/>
                <a:ea typeface="Helvetica Neue"/>
                <a:cs typeface="Helvetica Neue"/>
                <a:sym typeface="Helvetica Neue"/>
              </a:defRPr>
            </a:pPr>
            <a:r>
              <a:t>I am going to ENLARGE this image on the screen for us to review and look for examples of service moments that are </a:t>
            </a:r>
            <a:r>
              <a:rPr b="1"/>
              <a:t>in bounds</a:t>
            </a:r>
            <a:r>
              <a:t> and </a:t>
            </a:r>
            <a:r>
              <a:rPr b="1"/>
              <a:t>out of bound</a:t>
            </a:r>
            <a:r>
              <a:t>.</a:t>
            </a:r>
          </a:p>
          <a:p>
            <a:pPr marL="220578" indent="-220578" defTabSz="457200">
              <a:lnSpc>
                <a:spcPct val="117999"/>
              </a:lnSpc>
              <a:buSzPct val="100000"/>
              <a:buChar char="•"/>
              <a:defRPr sz="2200">
                <a:latin typeface="Helvetica Neue"/>
                <a:ea typeface="Helvetica Neue"/>
                <a:cs typeface="Helvetica Neue"/>
                <a:sym typeface="Helvetica Neue"/>
              </a:defRPr>
            </a:pPr>
            <a:r>
              <a:t>I am going to divide the room and this side will be my team and we are looking for inbound moments and that side with FAC 1 will look for out of bound moments.</a:t>
            </a:r>
            <a:endParaRPr>
              <a:solidFill>
                <a:srgbClr val="FF2600"/>
              </a:solidFill>
            </a:endParaRPr>
          </a:p>
          <a:p>
            <a:pPr marL="220578" indent="-220578" defTabSz="457200">
              <a:lnSpc>
                <a:spcPct val="117999"/>
              </a:lnSpc>
              <a:buSzPct val="100000"/>
              <a:buChar char="•"/>
              <a:defRPr sz="2200">
                <a:latin typeface="Helvetica Neue"/>
                <a:ea typeface="Helvetica Neue"/>
                <a:cs typeface="Helvetica Neue"/>
                <a:sym typeface="Helvetica Neue"/>
              </a:defRPr>
            </a:pPr>
            <a:r>
              <a:t>I am going to give you a minute to spot some of them and then we will begin…</a:t>
            </a:r>
          </a:p>
          <a:p>
            <a:pPr defTabSz="457200">
              <a:lnSpc>
                <a:spcPct val="117999"/>
              </a:lnSpc>
              <a:defRPr sz="2200">
                <a:solidFill>
                  <a:srgbClr val="FF2600"/>
                </a:solidFill>
                <a:latin typeface="Helvetica Neue"/>
                <a:ea typeface="Helvetica Neue"/>
                <a:cs typeface="Helvetica Neue"/>
                <a:sym typeface="Helvetica Neue"/>
              </a:defRPr>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381000" y="685800"/>
            <a:ext cx="6096000" cy="342900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1:02 - 1:08</a:t>
            </a:r>
          </a:p>
          <a:p>
            <a:pPr defTabSz="457200">
              <a:lnSpc>
                <a:spcPct val="117999"/>
              </a:lnSpc>
              <a:defRPr sz="2200" b="1">
                <a:latin typeface="Helvetica Neue"/>
                <a:ea typeface="Helvetica Neue"/>
                <a:cs typeface="Helvetica Neue"/>
                <a:sym typeface="Helvetica Neue"/>
              </a:defRPr>
            </a:pPr>
            <a:r>
              <a:t>6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 These scenarios relate to our service standards and behaviors that we went over a few minutes ago.</a:t>
            </a:r>
          </a:p>
          <a:p>
            <a:pPr marL="220578" indent="-220578" defTabSz="457200">
              <a:lnSpc>
                <a:spcPct val="117999"/>
              </a:lnSpc>
              <a:buSzPct val="100000"/>
              <a:buChar char="•"/>
              <a:defRPr sz="2200">
                <a:latin typeface="Helvetica Neue"/>
                <a:ea typeface="Helvetica Neue"/>
                <a:cs typeface="Helvetica Neue"/>
                <a:sym typeface="Helvetica Neue"/>
              </a:defRPr>
            </a:pPr>
            <a:r>
              <a:t>(after a minute) Let’s start with OUT-OF-BOUNDS moments?</a:t>
            </a:r>
          </a:p>
          <a:p>
            <a:pPr marL="220578" indent="-220578" defTabSz="457200">
              <a:lnSpc>
                <a:spcPct val="117999"/>
              </a:lnSpc>
              <a:buSzPct val="100000"/>
              <a:buChar char="•"/>
              <a:defRPr sz="2200">
                <a:latin typeface="Helvetica Neue"/>
                <a:ea typeface="Helvetica Neue"/>
                <a:cs typeface="Helvetica Neue"/>
                <a:sym typeface="Helvetica Neue"/>
              </a:defRPr>
            </a:pPr>
            <a:r>
              <a:t>(Acknowledge responses)</a:t>
            </a:r>
          </a:p>
          <a:p>
            <a:pPr marL="220578" indent="-220578" defTabSz="457200">
              <a:lnSpc>
                <a:spcPct val="117999"/>
              </a:lnSpc>
              <a:buSzPct val="100000"/>
              <a:buChar char="•"/>
              <a:defRPr sz="2200">
                <a:latin typeface="Helvetica Neue"/>
                <a:ea typeface="Helvetica Neue"/>
                <a:cs typeface="Helvetica Neue"/>
                <a:sym typeface="Helvetica Neue"/>
              </a:defRPr>
            </a:pPr>
            <a:r>
              <a:t>Now how about some IN-BOUNDS moments</a:t>
            </a:r>
          </a:p>
          <a:p>
            <a:pPr marL="220578" indent="-220578" defTabSz="457200">
              <a:lnSpc>
                <a:spcPct val="117999"/>
              </a:lnSpc>
              <a:buSzPct val="100000"/>
              <a:buChar char="•"/>
              <a:defRPr sz="2200">
                <a:latin typeface="Helvetica Neue"/>
                <a:ea typeface="Helvetica Neue"/>
                <a:cs typeface="Helvetica Neue"/>
                <a:sym typeface="Helvetica Neue"/>
              </a:defRPr>
            </a:pPr>
            <a:r>
              <a:t>(Acknowledge responses)</a:t>
            </a:r>
          </a:p>
          <a:p>
            <a:pPr marL="220578" indent="-220578" defTabSz="457200">
              <a:lnSpc>
                <a:spcPct val="117999"/>
              </a:lnSpc>
              <a:buSzPct val="100000"/>
              <a:buChar char="•"/>
              <a:defRPr sz="2200">
                <a:latin typeface="Helvetica Neue"/>
                <a:ea typeface="Helvetica Neue"/>
                <a:cs typeface="Helvetica Neue"/>
                <a:sym typeface="Helvetica Neue"/>
              </a:defRPr>
            </a:pPr>
            <a:r>
              <a:t>Alternate back and forth a few times and consider ending on a positive note.</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marL="220578" indent="-220578" defTabSz="457200">
              <a:lnSpc>
                <a:spcPct val="117999"/>
              </a:lnSpc>
              <a:buSzPct val="100000"/>
              <a:buChar char="•"/>
              <a:defRPr sz="2200">
                <a:latin typeface="Helvetica Neue"/>
                <a:ea typeface="Helvetica Neue"/>
                <a:cs typeface="Helvetica Neue"/>
                <a:sym typeface="Helvetica Neue"/>
              </a:defRPr>
            </a:pPr>
            <a:r>
              <a:t>GREAT JOB - A big APPLAUSE for MAKING GAME DAY YOURS!!!</a:t>
            </a:r>
          </a:p>
          <a:p>
            <a:pPr marL="220578" indent="-220578" defTabSz="457200">
              <a:lnSpc>
                <a:spcPct val="117999"/>
              </a:lnSpc>
              <a:buSzPct val="100000"/>
              <a:buChar char="•"/>
              <a:defRPr sz="2200">
                <a:latin typeface="Helvetica Neue"/>
                <a:ea typeface="Helvetica Neue"/>
                <a:cs typeface="Helvetica Neue"/>
                <a:sym typeface="Helvetica Neue"/>
              </a:defRPr>
            </a:pPr>
            <a:r>
              <a:t>With our new standards and behaviors, you now have a common language to help guide you and empower and give you confidence to be more intentional and deliberate in creating service moments that are in bounds and identifying out-of-bound moments that should be addressed.</a:t>
            </a:r>
          </a:p>
          <a:p>
            <a:pPr marL="220578" indent="-220578" defTabSz="457200">
              <a:lnSpc>
                <a:spcPct val="117999"/>
              </a:lnSpc>
              <a:buSzPct val="100000"/>
              <a:buChar char="•"/>
              <a:defRPr sz="2200">
                <a:latin typeface="Helvetica Neue"/>
                <a:ea typeface="Helvetica Neue"/>
                <a:cs typeface="Helvetica Neue"/>
                <a:sym typeface="Helvetica Neue"/>
              </a:defRPr>
            </a:pPr>
            <a:r>
              <a:t>&gt;&gt; </a:t>
            </a:r>
            <a:r>
              <a:rPr b="1"/>
              <a:t>FAC 2 hands off to FAC 1</a:t>
            </a:r>
            <a:r>
              <a:t> - “FAC 1, I believe you have another TOOL to help MAKE GAME DAY a great experience for ALL…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381000" y="685800"/>
            <a:ext cx="6096000" cy="3429000"/>
          </a:xfrm>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rPr dirty="0"/>
              <a:t>FAC 1</a:t>
            </a:r>
          </a:p>
          <a:p>
            <a:pPr defTabSz="457200">
              <a:lnSpc>
                <a:spcPct val="117999"/>
              </a:lnSpc>
              <a:defRPr sz="2200" b="1">
                <a:latin typeface="Helvetica Neue"/>
                <a:ea typeface="Helvetica Neue"/>
                <a:cs typeface="Helvetica Neue"/>
                <a:sym typeface="Helvetica Neue"/>
              </a:defRPr>
            </a:pPr>
            <a:r>
              <a:rPr dirty="0"/>
              <a:t>0:03 - 0:09</a:t>
            </a:r>
          </a:p>
          <a:p>
            <a:pPr defTabSz="457200">
              <a:lnSpc>
                <a:spcPct val="117999"/>
              </a:lnSpc>
              <a:defRPr sz="2200" b="1">
                <a:latin typeface="Helvetica Neue"/>
                <a:ea typeface="Helvetica Neue"/>
                <a:cs typeface="Helvetica Neue"/>
                <a:sym typeface="Helvetica Neue"/>
              </a:defRPr>
            </a:pPr>
            <a:r>
              <a:rPr dirty="0"/>
              <a:t>6 min</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b="1">
                <a:latin typeface="Helvetica Neue"/>
                <a:ea typeface="Helvetica Neue"/>
                <a:cs typeface="Helvetica Neue"/>
                <a:sym typeface="Helvetica Neue"/>
              </a:defRPr>
            </a:pPr>
            <a:r>
              <a:rPr dirty="0"/>
              <a:t>DO:</a:t>
            </a:r>
          </a:p>
          <a:p>
            <a:pPr marL="228600" indent="-228600" defTabSz="457200">
              <a:lnSpc>
                <a:spcPct val="117999"/>
              </a:lnSpc>
              <a:buSzPct val="100000"/>
              <a:buChar char="•"/>
              <a:defRPr sz="2200">
                <a:latin typeface="Helvetica Neue"/>
                <a:ea typeface="Helvetica Neue"/>
                <a:cs typeface="Helvetica Neue"/>
                <a:sym typeface="Helvetica Neue"/>
              </a:defRPr>
            </a:pPr>
            <a:r>
              <a:rPr dirty="0"/>
              <a:t>Share a brief story of a personal excellent service experience. Amazon, Target, etc.</a:t>
            </a:r>
          </a:p>
          <a:p>
            <a:pPr marL="228600" indent="-228600" defTabSz="457200">
              <a:lnSpc>
                <a:spcPct val="117999"/>
              </a:lnSpc>
              <a:buSzPct val="100000"/>
              <a:buChar char="•"/>
              <a:defRPr sz="2200">
                <a:latin typeface="Helvetica Neue"/>
                <a:ea typeface="Helvetica Neue"/>
                <a:cs typeface="Helvetica Neue"/>
                <a:sym typeface="Helvetica Neue"/>
              </a:defRPr>
            </a:pPr>
            <a:r>
              <a:rPr dirty="0"/>
              <a:t>Encourage team members to share an excellent service experience.</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b="1" dirty="0"/>
              <a:t>SAY</a:t>
            </a:r>
            <a:r>
              <a:rPr dirty="0"/>
              <a:t>:</a:t>
            </a:r>
          </a:p>
          <a:p>
            <a:pPr marL="228600" indent="-228600" defTabSz="457200">
              <a:lnSpc>
                <a:spcPct val="117999"/>
              </a:lnSpc>
              <a:buSzPct val="100000"/>
              <a:buChar char="•"/>
              <a:defRPr sz="2200">
                <a:latin typeface="Helvetica Neue"/>
                <a:ea typeface="Helvetica Neue"/>
                <a:cs typeface="Helvetica Neue"/>
                <a:sym typeface="Helvetica Neue"/>
              </a:defRPr>
            </a:pPr>
            <a:r>
              <a:rPr dirty="0"/>
              <a:t>Who would like to share an excellent service experience that you have had?</a:t>
            </a:r>
          </a:p>
          <a:p>
            <a:pPr marL="228600" indent="-228600" defTabSz="457200">
              <a:lnSpc>
                <a:spcPct val="117999"/>
              </a:lnSpc>
              <a:buSzPct val="100000"/>
              <a:buChar char="•"/>
              <a:defRPr sz="2200">
                <a:latin typeface="Helvetica Neue"/>
                <a:ea typeface="Helvetica Neue"/>
                <a:cs typeface="Helvetica Neue"/>
                <a:sym typeface="Helvetica Neue"/>
              </a:defRPr>
            </a:pPr>
            <a:r>
              <a:rPr dirty="0"/>
              <a:t>This is a great time to rave about your favorite business.</a:t>
            </a:r>
          </a:p>
          <a:p>
            <a:pPr marL="228600" indent="-228600" defTabSz="457200">
              <a:lnSpc>
                <a:spcPct val="117999"/>
              </a:lnSpc>
              <a:buSzPct val="100000"/>
              <a:buChar char="•"/>
              <a:defRPr sz="2200">
                <a:latin typeface="Helvetica Neue"/>
                <a:ea typeface="Helvetica Neue"/>
                <a:cs typeface="Helvetica Neue"/>
                <a:sym typeface="Helvetica Neue"/>
              </a:defRPr>
            </a:pPr>
            <a:r>
              <a:rPr dirty="0"/>
              <a:t>Feel free to raise your hand to share or add your answer in the chat.</a:t>
            </a:r>
          </a:p>
          <a:p>
            <a:pPr marL="228600" indent="-228600" defTabSz="457200">
              <a:lnSpc>
                <a:spcPct val="117999"/>
              </a:lnSpc>
              <a:buSzPct val="100000"/>
              <a:buChar char="•"/>
              <a:defRPr sz="2200">
                <a:latin typeface="Helvetica Neue"/>
                <a:ea typeface="Helvetica Neue"/>
                <a:cs typeface="Helvetica Neue"/>
                <a:sym typeface="Helvetica Neue"/>
              </a:defRPr>
            </a:pPr>
            <a:r>
              <a:rPr dirty="0"/>
              <a:t>(Acknowledge responses)</a:t>
            </a:r>
          </a:p>
          <a:p>
            <a:pPr defTabSz="457200">
              <a:lnSpc>
                <a:spcPct val="117999"/>
              </a:lnSpc>
              <a:defRPr sz="2200" b="1">
                <a:latin typeface="Helvetica Neue"/>
                <a:ea typeface="Helvetica Neue"/>
                <a:cs typeface="Helvetica Neue"/>
                <a:sym typeface="Helvetica Neue"/>
              </a:defRPr>
            </a:pPr>
            <a:endParaRPr dirty="0"/>
          </a:p>
          <a:p>
            <a:pPr defTabSz="457200">
              <a:lnSpc>
                <a:spcPct val="117999"/>
              </a:lnSpc>
              <a:defRPr sz="2200" b="1">
                <a:latin typeface="Helvetica Neue"/>
                <a:ea typeface="Helvetica Neue"/>
                <a:cs typeface="Helvetica Neue"/>
                <a:sym typeface="Helvetica Neue"/>
              </a:defRPr>
            </a:pPr>
            <a:r>
              <a:rPr dirty="0"/>
              <a:t>SAY:</a:t>
            </a:r>
          </a:p>
          <a:p>
            <a:pPr marL="228600" indent="-228600" defTabSz="457200">
              <a:lnSpc>
                <a:spcPct val="117999"/>
              </a:lnSpc>
              <a:buSzPct val="100000"/>
              <a:buChar char="•"/>
              <a:defRPr sz="2200">
                <a:latin typeface="Helvetica Neue"/>
                <a:ea typeface="Helvetica Neue"/>
                <a:cs typeface="Helvetica Neue"/>
                <a:sym typeface="Helvetica Neue"/>
              </a:defRPr>
            </a:pPr>
            <a:r>
              <a:rPr dirty="0"/>
              <a:t>(After a story…) How did that experience make you feel?</a:t>
            </a:r>
          </a:p>
          <a:p>
            <a:pPr marL="228600" indent="-228600" defTabSz="457200">
              <a:lnSpc>
                <a:spcPct val="117999"/>
              </a:lnSpc>
              <a:buSzPct val="100000"/>
              <a:buChar char="•"/>
              <a:defRPr sz="2200">
                <a:latin typeface="Helvetica Neue"/>
                <a:ea typeface="Helvetica Neue"/>
                <a:cs typeface="Helvetica Neue"/>
                <a:sym typeface="Helvetica Neue"/>
              </a:defRPr>
            </a:pPr>
            <a:r>
              <a:rPr dirty="0"/>
              <a:t>Based on what you heard, what made the experience special?</a:t>
            </a:r>
          </a:p>
          <a:p>
            <a:pPr marL="228600" indent="-228600" defTabSz="457200">
              <a:lnSpc>
                <a:spcPct val="117999"/>
              </a:lnSpc>
              <a:buSzPct val="100000"/>
              <a:buChar char="•"/>
              <a:defRPr sz="2200">
                <a:latin typeface="Helvetica Neue"/>
                <a:ea typeface="Helvetica Neue"/>
                <a:cs typeface="Helvetica Neue"/>
                <a:sym typeface="Helvetica Neue"/>
              </a:defRPr>
            </a:pPr>
            <a:r>
              <a:rPr dirty="0"/>
              <a:t>Did your excellent experiences have anything in common?</a:t>
            </a:r>
          </a:p>
          <a:p>
            <a:pPr defTabSz="457200">
              <a:lnSpc>
                <a:spcPct val="117999"/>
              </a:lnSpc>
              <a:defRPr sz="2200" b="1">
                <a:latin typeface="Helvetica Neue"/>
                <a:ea typeface="Helvetica Neue"/>
                <a:cs typeface="Helvetica Neue"/>
                <a:sym typeface="Helvetica Neue"/>
              </a:defRPr>
            </a:pPr>
            <a:endParaRPr dirty="0"/>
          </a:p>
          <a:p>
            <a:pPr defTabSz="457200">
              <a:lnSpc>
                <a:spcPct val="117999"/>
              </a:lnSpc>
              <a:defRPr sz="2200" b="1">
                <a:latin typeface="Helvetica Neue"/>
                <a:ea typeface="Helvetica Neue"/>
                <a:cs typeface="Helvetica Neue"/>
                <a:sym typeface="Helvetica Neue"/>
              </a:defRPr>
            </a:pPr>
            <a:r>
              <a:rPr dirty="0"/>
              <a:t>OPTIONAL DO:</a:t>
            </a:r>
          </a:p>
          <a:p>
            <a:pPr marL="228600" indent="-228600" defTabSz="457200">
              <a:lnSpc>
                <a:spcPct val="117999"/>
              </a:lnSpc>
              <a:buSzPct val="100000"/>
              <a:buChar char="•"/>
              <a:defRPr sz="2200">
                <a:latin typeface="Helvetica Neue"/>
                <a:ea typeface="Helvetica Neue"/>
                <a:cs typeface="Helvetica Neue"/>
                <a:sym typeface="Helvetica Neue"/>
              </a:defRPr>
            </a:pPr>
            <a:r>
              <a:rPr dirty="0"/>
              <a:t>Have team members raise their hands and share virtually or add their answers to the chat.</a:t>
            </a:r>
          </a:p>
          <a:p>
            <a:pPr defTabSz="457200">
              <a:lnSpc>
                <a:spcPct val="117999"/>
              </a:lnSpc>
              <a:defRPr sz="2200" b="1">
                <a:latin typeface="Helvetica Neue"/>
                <a:ea typeface="Helvetica Neue"/>
                <a:cs typeface="Helvetica Neue"/>
                <a:sym typeface="Helvetica Neue"/>
              </a:defRPr>
            </a:pPr>
            <a:endParaRPr dirty="0"/>
          </a:p>
          <a:p>
            <a:pPr defTabSz="457200">
              <a:lnSpc>
                <a:spcPct val="117999"/>
              </a:lnSpc>
              <a:defRPr sz="2200" b="1">
                <a:latin typeface="Helvetica Neue"/>
                <a:ea typeface="Helvetica Neue"/>
                <a:cs typeface="Helvetica Neue"/>
                <a:sym typeface="Helvetica Neue"/>
              </a:defRPr>
            </a:pPr>
            <a:r>
              <a:rPr dirty="0"/>
              <a:t>SAY:</a:t>
            </a:r>
          </a:p>
          <a:p>
            <a:pPr marL="228600" indent="-228600" defTabSz="457200">
              <a:lnSpc>
                <a:spcPct val="117999"/>
              </a:lnSpc>
              <a:buSzPct val="100000"/>
              <a:buChar char="•"/>
              <a:defRPr sz="2200">
                <a:latin typeface="Helvetica Neue"/>
                <a:ea typeface="Helvetica Neue"/>
                <a:cs typeface="Helvetica Neue"/>
                <a:sym typeface="Helvetica Neue"/>
              </a:defRPr>
            </a:pPr>
            <a:r>
              <a:rPr dirty="0"/>
              <a:t>Just like in your stories, a common theme was that it took people to make those moments memorable.</a:t>
            </a:r>
          </a:p>
          <a:p>
            <a:pPr marL="228600" indent="-228600" defTabSz="457200">
              <a:lnSpc>
                <a:spcPct val="117999"/>
              </a:lnSpc>
              <a:buSzPct val="100000"/>
              <a:buChar char="•"/>
              <a:defRPr sz="2200">
                <a:latin typeface="Helvetica Neue"/>
                <a:ea typeface="Helvetica Neue"/>
                <a:cs typeface="Helvetica Neue"/>
                <a:sym typeface="Helvetica Neue"/>
              </a:defRPr>
            </a:pPr>
            <a:r>
              <a:rPr dirty="0"/>
              <a:t>That’s why YOU are here. </a:t>
            </a:r>
          </a:p>
          <a:p>
            <a:pPr marL="228600" indent="-228600" defTabSz="457200">
              <a:lnSpc>
                <a:spcPct val="117999"/>
              </a:lnSpc>
              <a:buSzPct val="100000"/>
              <a:buChar char="•"/>
              <a:defRPr sz="2200">
                <a:latin typeface="Helvetica Neue"/>
                <a:ea typeface="Helvetica Neue"/>
                <a:cs typeface="Helvetica Neue"/>
                <a:sym typeface="Helvetica Neue"/>
              </a:defRPr>
            </a:pPr>
            <a:r>
              <a:rPr dirty="0"/>
              <a:t>You make a difference to Make Game Day Yours!</a:t>
            </a:r>
          </a:p>
          <a:p>
            <a:pPr marL="228600" indent="-228600" defTabSz="457200">
              <a:lnSpc>
                <a:spcPct val="117999"/>
              </a:lnSpc>
              <a:buSzPct val="100000"/>
              <a:buChar char="•"/>
              <a:defRPr sz="2200">
                <a:latin typeface="Helvetica Neue"/>
                <a:ea typeface="Helvetica Neue"/>
                <a:cs typeface="Helvetica Neue"/>
                <a:sym typeface="Helvetica Neue"/>
              </a:defRPr>
            </a:pPr>
            <a:r>
              <a:rPr dirty="0"/>
              <a:t>But, how can you do that and create a positive experience for each and every fan and each other, while still doing your role?</a:t>
            </a:r>
          </a:p>
          <a:p>
            <a:pPr marL="228600" indent="-228600" defTabSz="457200">
              <a:lnSpc>
                <a:spcPct val="117999"/>
              </a:lnSpc>
              <a:buSzPct val="100000"/>
              <a:buChar char="•"/>
              <a:defRPr sz="2200">
                <a:latin typeface="Helvetica Neue"/>
                <a:ea typeface="Helvetica Neue"/>
                <a:cs typeface="Helvetica Neue"/>
                <a:sym typeface="Helvetica Neue"/>
              </a:defRPr>
            </a:pPr>
            <a:r>
              <a:rPr dirty="0"/>
              <a:t>Is it possible? Yes or NO? (Look for responses in the room)</a:t>
            </a:r>
          </a:p>
          <a:p>
            <a:pPr defTabSz="457200">
              <a:lnSpc>
                <a:spcPct val="117999"/>
              </a:lnSpc>
              <a:defRPr sz="2200" b="1">
                <a:latin typeface="Helvetica Neue"/>
                <a:ea typeface="Helvetica Neue"/>
                <a:cs typeface="Helvetica Neue"/>
                <a:sym typeface="Helvetica Neue"/>
              </a:defRPr>
            </a:pPr>
            <a:endParaRPr dirty="0"/>
          </a:p>
          <a:p>
            <a:pPr defTabSz="457200">
              <a:lnSpc>
                <a:spcPct val="117999"/>
              </a:lnSpc>
              <a:defRPr sz="2200" b="1">
                <a:latin typeface="Helvetica Neue"/>
                <a:ea typeface="Helvetica Neue"/>
                <a:cs typeface="Helvetica Neue"/>
                <a:sym typeface="Helvetica Neue"/>
              </a:defRPr>
            </a:pPr>
            <a:r>
              <a:rPr dirty="0"/>
              <a:t>OPTIONAL DO:</a:t>
            </a:r>
          </a:p>
          <a:p>
            <a:pPr marL="228600" indent="-228600" defTabSz="457200">
              <a:lnSpc>
                <a:spcPct val="117999"/>
              </a:lnSpc>
              <a:buSzPct val="100000"/>
              <a:buChar char="•"/>
              <a:defRPr sz="2200">
                <a:latin typeface="Helvetica Neue"/>
                <a:ea typeface="Helvetica Neue"/>
                <a:cs typeface="Helvetica Neue"/>
                <a:sym typeface="Helvetica Neue"/>
              </a:defRPr>
            </a:pPr>
            <a:r>
              <a:rPr dirty="0"/>
              <a:t>Instruct team members to answer in chat.</a:t>
            </a:r>
          </a:p>
          <a:p>
            <a:pPr defTabSz="457200">
              <a:lnSpc>
                <a:spcPct val="117999"/>
              </a:lnSpc>
              <a:defRPr sz="2200" b="1">
                <a:latin typeface="Helvetica Neue"/>
                <a:ea typeface="Helvetica Neue"/>
                <a:cs typeface="Helvetica Neue"/>
                <a:sym typeface="Helvetica Neue"/>
              </a:defRPr>
            </a:pPr>
            <a:endParaRPr dirty="0"/>
          </a:p>
          <a:p>
            <a:pPr defTabSz="457200">
              <a:lnSpc>
                <a:spcPct val="117999"/>
              </a:lnSpc>
              <a:defRPr sz="2200" b="1">
                <a:latin typeface="Helvetica Neue"/>
                <a:ea typeface="Helvetica Neue"/>
                <a:cs typeface="Helvetica Neue"/>
                <a:sym typeface="Helvetica Neue"/>
              </a:defRPr>
            </a:pPr>
            <a:r>
              <a:rPr dirty="0"/>
              <a:t>SAY:</a:t>
            </a:r>
          </a:p>
          <a:p>
            <a:pPr marL="228600" indent="-228600" defTabSz="457200">
              <a:lnSpc>
                <a:spcPct val="117999"/>
              </a:lnSpc>
              <a:buSzPct val="100000"/>
              <a:buChar char="•"/>
              <a:defRPr sz="2200">
                <a:latin typeface="Helvetica Neue"/>
                <a:ea typeface="Helvetica Neue"/>
                <a:cs typeface="Helvetica Neue"/>
                <a:sym typeface="Helvetica Neue"/>
              </a:defRPr>
            </a:pPr>
            <a:r>
              <a:rPr dirty="0"/>
              <a:t>If we believe we can do it, let’s spend some time thinking about how we can make game day excellent!</a:t>
            </a:r>
          </a:p>
          <a:p>
            <a:pPr marL="228600" indent="-228600" defTabSz="457200">
              <a:lnSpc>
                <a:spcPct val="117999"/>
              </a:lnSpc>
              <a:buSzPct val="100000"/>
              <a:buChar char="•"/>
              <a:defRPr sz="2200">
                <a:latin typeface="Helvetica Neue"/>
                <a:ea typeface="Helvetica Neue"/>
                <a:cs typeface="Helvetica Neue"/>
                <a:sym typeface="Helvetica Neue"/>
              </a:defRPr>
            </a:pPr>
            <a:r>
              <a:rPr dirty="0"/>
              <a:t>Let’s talk about what we bring and what we have in common.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381000" y="685800"/>
            <a:ext cx="6096000" cy="3429000"/>
          </a:xfrm>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1:08 - 1:09</a:t>
            </a:r>
          </a:p>
          <a:p>
            <a:pPr defTabSz="457200">
              <a:lnSpc>
                <a:spcPct val="117999"/>
              </a:lnSpc>
              <a:defRPr sz="2200" b="1">
                <a:latin typeface="Helvetica Neue"/>
                <a:ea typeface="Helvetica Neue"/>
                <a:cs typeface="Helvetica Neue"/>
                <a:sym typeface="Helvetica Neue"/>
              </a:defRPr>
            </a:pPr>
            <a:r>
              <a:t>1 MIN</a:t>
            </a:r>
          </a:p>
          <a:p>
            <a:pPr defTabSz="457200">
              <a:lnSpc>
                <a:spcPct val="117999"/>
              </a:lnSpc>
              <a:defRPr sz="2200">
                <a:latin typeface="Helvetica Neue"/>
                <a:ea typeface="Helvetica Neue"/>
                <a:cs typeface="Helvetica Neue"/>
                <a:sym typeface="Helvetica Neue"/>
              </a:defRPr>
            </a:pPr>
            <a:r>
              <a:t>Set up</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As you can see, it is possible to be more deliberate in creating memorable moments consistently as a team for each other, our teams, and our fans.</a:t>
            </a:r>
          </a:p>
          <a:p>
            <a:pPr defTabSz="457200">
              <a:lnSpc>
                <a:spcPct val="117999"/>
              </a:lnSpc>
              <a:defRPr sz="2200">
                <a:latin typeface="Helvetica Neue"/>
                <a:ea typeface="Helvetica Neue"/>
                <a:cs typeface="Helvetica Neue"/>
                <a:sym typeface="Helvetica Neue"/>
              </a:defRPr>
            </a:pPr>
            <a:r>
              <a:t>• But when things go</a:t>
            </a:r>
            <a:r>
              <a:rPr b="1"/>
              <a:t> out of bounds</a:t>
            </a:r>
            <a:r>
              <a:t>, we need to consider how we engage in the moment and get back inside the service playing field.</a:t>
            </a:r>
          </a:p>
          <a:p>
            <a:pPr defTabSz="457200">
              <a:lnSpc>
                <a:spcPct val="117999"/>
              </a:lnSpc>
              <a:defRPr sz="2200">
                <a:latin typeface="Helvetica Neue"/>
                <a:ea typeface="Helvetica Neue"/>
                <a:cs typeface="Helvetica Neue"/>
                <a:sym typeface="Helvetica Neue"/>
              </a:defRPr>
            </a:pPr>
            <a:r>
              <a:t>• We want to introduce and provide you with a tool to help in those challenging moments.</a:t>
            </a:r>
          </a:p>
          <a:p>
            <a:pPr marL="220578" indent="-220578" defTabSz="457200">
              <a:lnSpc>
                <a:spcPct val="117999"/>
              </a:lnSpc>
              <a:buSzPct val="100000"/>
              <a:buChar char="•"/>
              <a:defRPr sz="2200">
                <a:latin typeface="Helvetica Neue"/>
                <a:ea typeface="Helvetica Neue"/>
                <a:cs typeface="Helvetica Neue"/>
                <a:sym typeface="Helvetica Neue"/>
              </a:defRPr>
            </a:pPr>
            <a:r>
              <a:t>The goal of this tool is to help you </a:t>
            </a:r>
          </a:p>
          <a:p>
            <a:pPr marL="982578" lvl="2" indent="-220578" defTabSz="457200">
              <a:lnSpc>
                <a:spcPct val="117999"/>
              </a:lnSpc>
              <a:buSzPct val="100000"/>
              <a:buChar char="•"/>
              <a:defRPr sz="2200">
                <a:latin typeface="Helvetica Neue"/>
                <a:ea typeface="Helvetica Neue"/>
                <a:cs typeface="Helvetica Neue"/>
                <a:sym typeface="Helvetica Neue"/>
              </a:defRPr>
            </a:pPr>
            <a:r>
              <a:rPr b="1"/>
              <a:t>LEAD2 a less confrontational moment</a:t>
            </a:r>
            <a:r>
              <a:t>, </a:t>
            </a:r>
          </a:p>
          <a:p>
            <a:pPr marL="982578" lvl="2" indent="-220578" defTabSz="457200">
              <a:lnSpc>
                <a:spcPct val="117999"/>
              </a:lnSpc>
              <a:buSzPct val="100000"/>
              <a:buChar char="•"/>
              <a:defRPr sz="2200">
                <a:latin typeface="Helvetica Neue"/>
                <a:ea typeface="Helvetica Neue"/>
                <a:cs typeface="Helvetica Neue"/>
                <a:sym typeface="Helvetica Neue"/>
              </a:defRPr>
            </a:pPr>
            <a:r>
              <a:rPr b="1"/>
              <a:t>LEAD2 an empathetic</a:t>
            </a:r>
            <a:r>
              <a:t> </a:t>
            </a:r>
            <a:r>
              <a:rPr b="1"/>
              <a:t>approach</a:t>
            </a:r>
            <a:r>
              <a:t>, and</a:t>
            </a:r>
          </a:p>
          <a:p>
            <a:pPr marL="982578" lvl="2" indent="-220578" defTabSz="457200">
              <a:lnSpc>
                <a:spcPct val="117999"/>
              </a:lnSpc>
              <a:buSzPct val="100000"/>
              <a:buChar char="•"/>
              <a:defRPr sz="2200">
                <a:latin typeface="Helvetica Neue"/>
                <a:ea typeface="Helvetica Neue"/>
                <a:cs typeface="Helvetica Neue"/>
                <a:sym typeface="Helvetica Neue"/>
              </a:defRPr>
            </a:pPr>
            <a:r>
              <a:rPr b="1"/>
              <a:t>LEAD2 a memorable experience</a:t>
            </a:r>
            <a:r>
              <a:t> </a:t>
            </a:r>
          </a:p>
          <a:p>
            <a:pPr marL="982578" lvl="2" indent="-220578" defTabSz="457200">
              <a:lnSpc>
                <a:spcPct val="117999"/>
              </a:lnSpc>
              <a:buSzPct val="100000"/>
              <a:buChar char="•"/>
              <a:defRPr sz="2200">
                <a:latin typeface="Helvetica Neue"/>
                <a:ea typeface="Helvetica Neue"/>
                <a:cs typeface="Helvetica Neue"/>
                <a:sym typeface="Helvetica Neue"/>
              </a:defRPr>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381000" y="685800"/>
            <a:ext cx="6096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1:09 - 1:12</a:t>
            </a:r>
          </a:p>
          <a:p>
            <a:pPr defTabSz="457200">
              <a:lnSpc>
                <a:spcPct val="117999"/>
              </a:lnSpc>
              <a:defRPr sz="2200" b="1">
                <a:latin typeface="Helvetica Neue"/>
                <a:ea typeface="Helvetica Neue"/>
                <a:cs typeface="Helvetica Neue"/>
                <a:sym typeface="Helvetica Neue"/>
              </a:defRPr>
            </a:pPr>
            <a:r>
              <a:t>3 MIN</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marL="220578" indent="-220578" defTabSz="457200">
              <a:lnSpc>
                <a:spcPct val="117999"/>
              </a:lnSpc>
              <a:buSzPct val="100000"/>
              <a:buChar char="•"/>
              <a:defRPr sz="2200">
                <a:latin typeface="Helvetica Neue"/>
                <a:ea typeface="Helvetica Neue"/>
                <a:cs typeface="Helvetica Neue"/>
                <a:sym typeface="Helvetica Neue"/>
              </a:defRPr>
            </a:pPr>
            <a:r>
              <a:t>Review the LEAD2 tool.</a:t>
            </a:r>
          </a:p>
          <a:p>
            <a:pPr marL="220578" indent="-220578" defTabSz="457200">
              <a:lnSpc>
                <a:spcPct val="117999"/>
              </a:lnSpc>
              <a:buSzPct val="100000"/>
              <a:buChar char="•"/>
              <a:defRPr sz="2200">
                <a:latin typeface="Helvetica Neue"/>
                <a:ea typeface="Helvetica Neue"/>
                <a:cs typeface="Helvetica Neue"/>
                <a:sym typeface="Helvetica Neue"/>
              </a:defRPr>
            </a:pPr>
            <a:r>
              <a:t>Emphasize the 2 in LEAD2 after talking Decide and Deliver</a:t>
            </a:r>
          </a:p>
          <a:p>
            <a:pPr marL="220578" indent="-220578" defTabSz="457200">
              <a:lnSpc>
                <a:spcPct val="117999"/>
              </a:lnSpc>
              <a:buSzPct val="100000"/>
              <a:buChar char="•"/>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Our LEAD2 Service Excellence tool allows us to engage in a more intentional way. Here is how.</a:t>
            </a:r>
          </a:p>
          <a:p>
            <a:pPr defTabSz="457200">
              <a:lnSpc>
                <a:spcPct val="117999"/>
              </a:lnSpc>
              <a:defRPr sz="2200">
                <a:latin typeface="Helvetica Neue"/>
                <a:ea typeface="Helvetica Neue"/>
                <a:cs typeface="Helvetica Neue"/>
                <a:sym typeface="Helvetica Neue"/>
              </a:defRPr>
            </a:pPr>
            <a:r>
              <a:t>• In a situation you want to:</a:t>
            </a:r>
          </a:p>
          <a:p>
            <a:pPr lvl="3" defTabSz="457200">
              <a:lnSpc>
                <a:spcPct val="117999"/>
              </a:lnSpc>
              <a:defRPr sz="2200">
                <a:latin typeface="Helvetica Neue"/>
                <a:ea typeface="Helvetica Neue"/>
                <a:cs typeface="Helvetica Neue"/>
                <a:sym typeface="Helvetica Neue"/>
              </a:defRPr>
            </a:pPr>
            <a:r>
              <a:rPr b="1"/>
              <a:t>Listen</a:t>
            </a:r>
            <a:r>
              <a:t> – hear words and context, ask what they want</a:t>
            </a:r>
          </a:p>
          <a:p>
            <a:pPr lvl="3" defTabSz="457200">
              <a:lnSpc>
                <a:spcPct val="117999"/>
              </a:lnSpc>
              <a:defRPr sz="2200">
                <a:latin typeface="Helvetica Neue"/>
                <a:ea typeface="Helvetica Neue"/>
                <a:cs typeface="Helvetica Neue"/>
                <a:sym typeface="Helvetica Neue"/>
              </a:defRPr>
            </a:pPr>
            <a:r>
              <a:rPr b="1"/>
              <a:t>Empathize</a:t>
            </a:r>
            <a:r>
              <a:t> – acknowledge their emotions, approach with no ego</a:t>
            </a:r>
          </a:p>
          <a:p>
            <a:pPr lvl="3" defTabSz="457200">
              <a:lnSpc>
                <a:spcPct val="117999"/>
              </a:lnSpc>
              <a:defRPr sz="2200">
                <a:latin typeface="Helvetica Neue"/>
                <a:ea typeface="Helvetica Neue"/>
                <a:cs typeface="Helvetica Neue"/>
                <a:sym typeface="Helvetica Neue"/>
              </a:defRPr>
            </a:pPr>
            <a:r>
              <a:rPr b="1"/>
              <a:t>Apologize</a:t>
            </a:r>
            <a:r>
              <a:t> – Many times we think we are now responsible when we apologize - what we are saying is that it is about being responsive and it shows we place a higher value on the other person and its less about WHO is right and wrong.</a:t>
            </a:r>
          </a:p>
          <a:p>
            <a:pPr lvl="3" defTabSz="457200">
              <a:lnSpc>
                <a:spcPct val="117999"/>
              </a:lnSpc>
              <a:defRPr sz="2200">
                <a:latin typeface="Helvetica Neue"/>
                <a:ea typeface="Helvetica Neue"/>
                <a:cs typeface="Helvetica Neue"/>
                <a:sym typeface="Helvetica Neue"/>
              </a:defRPr>
            </a:pPr>
            <a:r>
              <a:rPr b="1"/>
              <a:t>Decide</a:t>
            </a:r>
            <a:r>
              <a:t> – on an appropriate resolution and follow through</a:t>
            </a:r>
          </a:p>
          <a:p>
            <a:pPr lvl="3" defTabSz="457200">
              <a:lnSpc>
                <a:spcPct val="117999"/>
              </a:lnSpc>
              <a:defRPr sz="2200">
                <a:latin typeface="Helvetica Neue"/>
                <a:ea typeface="Helvetica Neue"/>
                <a:cs typeface="Helvetica Neue"/>
                <a:sym typeface="Helvetica Neue"/>
              </a:defRPr>
            </a:pPr>
            <a:r>
              <a:rPr b="1"/>
              <a:t>Deliver</a:t>
            </a:r>
            <a:r>
              <a:t> – by following up</a:t>
            </a:r>
          </a:p>
          <a:p>
            <a:pPr defTabSz="457200">
              <a:lnSpc>
                <a:spcPct val="117999"/>
              </a:lnSpc>
              <a:defRPr sz="2200">
                <a:latin typeface="Helvetica Neue"/>
                <a:ea typeface="Helvetica Neue"/>
                <a:cs typeface="Helvetica Neue"/>
                <a:sym typeface="Helvetica Neue"/>
              </a:defRPr>
            </a:pPr>
            <a:r>
              <a:t>• Now that we have reviewed, you can see why we call it the LEAD2 tool, because of both DECIDE and DELIVER.</a:t>
            </a:r>
          </a:p>
          <a:p>
            <a:pPr marL="220578" indent="-220578" defTabSz="457200">
              <a:lnSpc>
                <a:spcPct val="117999"/>
              </a:lnSpc>
              <a:buSzPct val="100000"/>
              <a:buChar char="•"/>
              <a:defRPr sz="2200">
                <a:latin typeface="Helvetica Neue"/>
                <a:ea typeface="Helvetica Neue"/>
                <a:cs typeface="Helvetica Neue"/>
                <a:sym typeface="Helvetica Neue"/>
              </a:defRPr>
            </a:pPr>
            <a:r>
              <a:t>At the end of the day, when we put ourselves in our fans shoes, we are experiencing the event from their point of view. </a:t>
            </a:r>
          </a:p>
          <a:p>
            <a:pPr marL="220578" indent="-220578" defTabSz="457200">
              <a:lnSpc>
                <a:spcPct val="117999"/>
              </a:lnSpc>
              <a:buSzPct val="100000"/>
              <a:buChar char="•"/>
              <a:defRPr sz="2200">
                <a:latin typeface="Helvetica Neue"/>
                <a:ea typeface="Helvetica Neue"/>
                <a:cs typeface="Helvetica Neue"/>
                <a:sym typeface="Helvetica Neue"/>
              </a:defRPr>
            </a:pPr>
            <a:r>
              <a:t>We also want to deliver on our STANDARDS - </a:t>
            </a:r>
            <a:r>
              <a:rPr b="1"/>
              <a:t>Safety - Responsiveness - Diligent and Experience</a:t>
            </a:r>
          </a:p>
          <a:p>
            <a:pPr marL="220578" indent="-220578" defTabSz="457200">
              <a:lnSpc>
                <a:spcPct val="117999"/>
              </a:lnSpc>
              <a:buSzPct val="100000"/>
              <a:buChar char="•"/>
              <a:defRPr sz="2200">
                <a:latin typeface="Helvetica Neue"/>
                <a:ea typeface="Helvetica Neue"/>
                <a:cs typeface="Helvetica Neue"/>
                <a:sym typeface="Helvetica Neue"/>
              </a:defRPr>
            </a:pPr>
            <a:r>
              <a:t>We NEED to take ownership of their experience. </a:t>
            </a:r>
          </a:p>
          <a:p>
            <a:pPr marL="220578" indent="-220578" defTabSz="457200">
              <a:lnSpc>
                <a:spcPct val="117999"/>
              </a:lnSpc>
              <a:buSzPct val="100000"/>
              <a:buChar char="•"/>
              <a:defRPr sz="2200">
                <a:latin typeface="Helvetica Neue"/>
                <a:ea typeface="Helvetica Neue"/>
                <a:cs typeface="Helvetica Neue"/>
                <a:sym typeface="Helvetica Neue"/>
              </a:defRPr>
            </a:pPr>
            <a:r>
              <a:t>You may not have to act on every part of this tool, but there are situations where you will need to make decisions to use parts of it.</a:t>
            </a:r>
          </a:p>
          <a:p>
            <a:pPr defTabSz="457200">
              <a:lnSpc>
                <a:spcPct val="117999"/>
              </a:lnSpc>
              <a:defRPr sz="2200">
                <a:latin typeface="Helvetica Neue"/>
                <a:ea typeface="Helvetica Neue"/>
                <a:cs typeface="Helvetica Neue"/>
                <a:sym typeface="Helvetica Neue"/>
              </a:defRPr>
            </a:pPr>
            <a:r>
              <a:t>• Every issue is </a:t>
            </a:r>
            <a:r>
              <a:rPr b="1"/>
              <a:t>not our fault, but it is our problem!</a:t>
            </a:r>
            <a: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1:12 - 1:13</a:t>
            </a:r>
          </a:p>
          <a:p>
            <a:pPr defTabSz="457200">
              <a:lnSpc>
                <a:spcPct val="117999"/>
              </a:lnSpc>
              <a:defRPr sz="2200" b="1">
                <a:latin typeface="Helvetica Neue"/>
                <a:ea typeface="Helvetica Neue"/>
                <a:cs typeface="Helvetica Neue"/>
                <a:sym typeface="Helvetica Neue"/>
              </a:defRPr>
            </a:pPr>
            <a:r>
              <a:t>1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defTabSz="457200">
              <a:lnSpc>
                <a:spcPct val="117999"/>
              </a:lnSpc>
              <a:defRPr sz="2200">
                <a:latin typeface="Helvetica Neue"/>
                <a:ea typeface="Helvetica Neue"/>
                <a:cs typeface="Helvetica Neue"/>
                <a:sym typeface="Helvetica Neue"/>
              </a:defRPr>
            </a:pPr>
            <a:r>
              <a:t>• Set up activity….</a:t>
            </a:r>
          </a:p>
          <a:p>
            <a:pPr defTabSz="457200">
              <a:lnSpc>
                <a:spcPct val="117999"/>
              </a:lnSpc>
              <a:defRPr sz="2200">
                <a:latin typeface="Helvetica Neue"/>
                <a:ea typeface="Helvetica Neue"/>
                <a:cs typeface="Helvetica Neue"/>
                <a:sym typeface="Helvetica Neue"/>
              </a:defRPr>
            </a:pPr>
            <a:r>
              <a:t>• Select two/three scenarios.</a:t>
            </a:r>
          </a:p>
          <a:p>
            <a:pPr defTabSz="457200">
              <a:lnSpc>
                <a:spcPct val="117999"/>
              </a:lnSpc>
              <a:defRPr sz="2200">
                <a:latin typeface="Helvetica Neue"/>
                <a:ea typeface="Helvetica Neue"/>
                <a:cs typeface="Helvetica Neue"/>
                <a:sym typeface="Helvetica Neue"/>
              </a:defRPr>
            </a:pPr>
            <a:r>
              <a:t>• Copy each scenario in the chat.</a:t>
            </a:r>
          </a:p>
          <a:p>
            <a:pPr defTabSz="457200">
              <a:lnSpc>
                <a:spcPct val="117999"/>
              </a:lnSpc>
              <a:defRPr sz="2200">
                <a:latin typeface="Helvetica Neue"/>
                <a:ea typeface="Helvetica Neue"/>
                <a:cs typeface="Helvetica Neue"/>
                <a:sym typeface="Helvetica Neue"/>
              </a:defRPr>
            </a:pPr>
            <a:r>
              <a:t>• Give each team a minimum of 5 minutes to identify a solution that uses the LEAD2 approach.</a:t>
            </a: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Now that we have reviewed LEAD2, let’s focus on how you would use LEAD2 in these specific scenarios.</a:t>
            </a:r>
          </a:p>
          <a:p>
            <a:pPr defTabSz="457200">
              <a:lnSpc>
                <a:spcPct val="117999"/>
              </a:lnSpc>
              <a:defRPr sz="2200">
                <a:latin typeface="Helvetica Neue"/>
                <a:ea typeface="Helvetica Neue"/>
                <a:cs typeface="Helvetica Neue"/>
                <a:sym typeface="Helvetica Neue"/>
              </a:defRPr>
            </a:pPr>
            <a:r>
              <a:t>• Review your specific scenario and discuss the following questions:</a:t>
            </a:r>
          </a:p>
          <a:p>
            <a:pPr defTabSz="457200">
              <a:lnSpc>
                <a:spcPct val="117999"/>
              </a:lnSpc>
              <a:defRPr sz="2200">
                <a:latin typeface="Helvetica Neue"/>
                <a:ea typeface="Helvetica Neue"/>
                <a:cs typeface="Helvetica Neue"/>
                <a:sym typeface="Helvetica Neue"/>
              </a:defRPr>
            </a:pPr>
            <a:r>
              <a:t>-How would you use the Service Playing Field to engage and LEAD2 Tool to solve?</a:t>
            </a:r>
          </a:p>
          <a:p>
            <a:pPr defTabSz="457200">
              <a:lnSpc>
                <a:spcPct val="117999"/>
              </a:lnSpc>
              <a:defRPr sz="2200">
                <a:latin typeface="Helvetica Neue"/>
                <a:ea typeface="Helvetica Neue"/>
                <a:cs typeface="Helvetica Neue"/>
                <a:sym typeface="Helvetica Neue"/>
              </a:defRPr>
            </a:pPr>
            <a:r>
              <a:t>• Let’s read them out loud first..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xfrm>
            <a:off x="381000" y="685800"/>
            <a:ext cx="6096000" cy="3429000"/>
          </a:xfrm>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 </a:t>
            </a:r>
          </a:p>
          <a:p>
            <a:pPr defTabSz="457200">
              <a:lnSpc>
                <a:spcPct val="117999"/>
              </a:lnSpc>
              <a:defRPr sz="2200" b="1">
                <a:latin typeface="Helvetica Neue"/>
                <a:ea typeface="Helvetica Neue"/>
                <a:cs typeface="Helvetica Neue"/>
                <a:sym typeface="Helvetica Neue"/>
              </a:defRPr>
            </a:pPr>
            <a:r>
              <a:t>1:13 - 1:14</a:t>
            </a:r>
          </a:p>
          <a:p>
            <a:pPr defTabSz="457200">
              <a:lnSpc>
                <a:spcPct val="117999"/>
              </a:lnSpc>
              <a:defRPr sz="2200" b="1">
                <a:latin typeface="Helvetica Neue"/>
                <a:ea typeface="Helvetica Neue"/>
                <a:cs typeface="Helvetica Neue"/>
                <a:sym typeface="Helvetica Neue"/>
              </a:defRPr>
            </a:pPr>
            <a:r>
              <a:t>1 min to read ALL THREE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 </a:t>
            </a:r>
          </a:p>
          <a:p>
            <a:pPr defTabSz="457200">
              <a:lnSpc>
                <a:spcPct val="117999"/>
              </a:lnSpc>
              <a:defRPr sz="2200" b="1">
                <a:latin typeface="Helvetica Neue"/>
                <a:ea typeface="Helvetica Neue"/>
                <a:cs typeface="Helvetica Neue"/>
                <a:sym typeface="Helvetica Neue"/>
              </a:defRPr>
            </a:pPr>
            <a:r>
              <a:t>1:13 - 1:14</a:t>
            </a:r>
          </a:p>
          <a:p>
            <a:pPr defTabSz="457200">
              <a:lnSpc>
                <a:spcPct val="117999"/>
              </a:lnSpc>
              <a:defRPr sz="2200" b="1">
                <a:latin typeface="Helvetica Neue"/>
                <a:ea typeface="Helvetica Neue"/>
                <a:cs typeface="Helvetica Neue"/>
                <a:sym typeface="Helvetica Neue"/>
              </a:defRPr>
            </a:pPr>
            <a:r>
              <a:t>1 min to read ALL THREE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381000" y="685800"/>
            <a:ext cx="6096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 </a:t>
            </a:r>
          </a:p>
          <a:p>
            <a:pPr defTabSz="457200">
              <a:lnSpc>
                <a:spcPct val="117999"/>
              </a:lnSpc>
              <a:defRPr sz="2200" b="1">
                <a:latin typeface="Helvetica Neue"/>
                <a:ea typeface="Helvetica Neue"/>
                <a:cs typeface="Helvetica Neue"/>
                <a:sym typeface="Helvetica Neue"/>
              </a:defRPr>
            </a:pPr>
            <a:r>
              <a:t>1:13 - 1:14</a:t>
            </a:r>
          </a:p>
          <a:p>
            <a:pPr defTabSz="457200">
              <a:lnSpc>
                <a:spcPct val="117999"/>
              </a:lnSpc>
              <a:defRPr sz="2200" b="1">
                <a:latin typeface="Helvetica Neue"/>
                <a:ea typeface="Helvetica Neue"/>
                <a:cs typeface="Helvetica Neue"/>
                <a:sym typeface="Helvetica Neue"/>
              </a:defRPr>
            </a:pPr>
            <a:r>
              <a:t>1 min to read ALL THREE</a:t>
            </a:r>
          </a:p>
          <a:p>
            <a:pPr defTabSz="457200">
              <a:lnSpc>
                <a:spcPct val="117999"/>
              </a:lnSpc>
              <a:defRPr sz="2200" b="1">
                <a:latin typeface="Helvetica Neue"/>
                <a:ea typeface="Helvetica Neue"/>
                <a:cs typeface="Helvetica Neue"/>
                <a:sym typeface="Helvetica Neue"/>
              </a:defRPr>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381000" y="685800"/>
            <a:ext cx="6096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1:14 - 1:24</a:t>
            </a:r>
          </a:p>
          <a:p>
            <a:pPr defTabSz="457200">
              <a:lnSpc>
                <a:spcPct val="117999"/>
              </a:lnSpc>
              <a:defRPr sz="2200" b="1">
                <a:latin typeface="Helvetica Neue"/>
                <a:ea typeface="Helvetica Neue"/>
                <a:cs typeface="Helvetica Neue"/>
                <a:sym typeface="Helvetica Neue"/>
              </a:defRPr>
            </a:pPr>
            <a:r>
              <a:t>10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SAY:</a:t>
            </a:r>
          </a:p>
          <a:p>
            <a:pPr marL="228600" indent="-228600" defTabSz="457200">
              <a:lnSpc>
                <a:spcPct val="117999"/>
              </a:lnSpc>
              <a:buSzPct val="100000"/>
              <a:buChar char="•"/>
              <a:defRPr sz="2200">
                <a:latin typeface="Helvetica Neue"/>
                <a:ea typeface="Helvetica Neue"/>
                <a:cs typeface="Helvetica Neue"/>
                <a:sym typeface="Helvetica Neue"/>
              </a:defRPr>
            </a:pPr>
            <a:r>
              <a:t>We will give you 5 minutes to discuss. Ready, set, GO!</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AFTER 5 min go to each team and have them share… 5 min to debrief</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 (debrief):</a:t>
            </a:r>
          </a:p>
          <a:p>
            <a:pPr defTabSz="457200">
              <a:lnSpc>
                <a:spcPct val="117999"/>
              </a:lnSpc>
              <a:defRPr sz="2200">
                <a:latin typeface="Helvetica Neue"/>
                <a:ea typeface="Helvetica Neue"/>
                <a:cs typeface="Helvetica Neue"/>
                <a:sym typeface="Helvetica Neue"/>
              </a:defRPr>
            </a:pPr>
            <a:r>
              <a:t>• Would anyone like to share how they would resolve one of the two/three scenarios?</a:t>
            </a:r>
          </a:p>
          <a:p>
            <a:pPr defTabSz="457200">
              <a:lnSpc>
                <a:spcPct val="117999"/>
              </a:lnSpc>
              <a:defRPr sz="2200">
                <a:latin typeface="Helvetica Neue"/>
                <a:ea typeface="Helvetica Neue"/>
                <a:cs typeface="Helvetica Neue"/>
                <a:sym typeface="Helvetica Neue"/>
              </a:defRPr>
            </a:pPr>
            <a:r>
              <a:t>• Did you discover a new way to handle a difficult situation or confrontational moment?</a:t>
            </a:r>
          </a:p>
          <a:p>
            <a:pPr defTabSz="457200">
              <a:lnSpc>
                <a:spcPct val="117999"/>
              </a:lnSpc>
              <a:defRPr sz="2200">
                <a:latin typeface="Helvetica Neue"/>
                <a:ea typeface="Helvetica Neue"/>
                <a:cs typeface="Helvetica Neue"/>
                <a:sym typeface="Helvetica Neue"/>
              </a:defRPr>
            </a:pPr>
            <a:r>
              <a:t>• Did you see how the standards also come into play to help solve a difficult situation?</a:t>
            </a:r>
          </a:p>
          <a:p>
            <a:pPr marL="220578" indent="-220578" defTabSz="457200">
              <a:lnSpc>
                <a:spcPct val="117999"/>
              </a:lnSpc>
              <a:buSzPct val="100000"/>
              <a:buChar char="•"/>
              <a:defRPr sz="2200">
                <a:latin typeface="Helvetica Neue"/>
                <a:ea typeface="Helvetica Neue"/>
                <a:cs typeface="Helvetica Neue"/>
                <a:sym typeface="Helvetica Neue"/>
              </a:defRPr>
            </a:pPr>
            <a:r>
              <a:t>Have you had a scenario that you can look back on that you did not handle well? </a:t>
            </a:r>
          </a:p>
          <a:p>
            <a:pPr marL="220578" indent="-220578" defTabSz="457200">
              <a:lnSpc>
                <a:spcPct val="117999"/>
              </a:lnSpc>
              <a:buSzPct val="100000"/>
              <a:buChar char="•"/>
              <a:defRPr sz="2200">
                <a:latin typeface="Helvetica Neue"/>
                <a:ea typeface="Helvetica Neue"/>
                <a:cs typeface="Helvetica Neue"/>
                <a:sym typeface="Helvetica Neue"/>
              </a:defRPr>
            </a:pPr>
            <a:r>
              <a:t>If so, how would you have handled it differently now knowing the LEAD2 tool?</a:t>
            </a:r>
          </a:p>
          <a:p>
            <a:pPr marL="220578" indent="-220578" defTabSz="457200">
              <a:lnSpc>
                <a:spcPct val="117999"/>
              </a:lnSpc>
              <a:buSzPct val="100000"/>
              <a:buChar char="•"/>
              <a:defRPr sz="2200">
                <a:latin typeface="Helvetica Neue"/>
                <a:ea typeface="Helvetica Neue"/>
                <a:cs typeface="Helvetica Neue"/>
                <a:sym typeface="Helvetica Neue"/>
              </a:defRPr>
            </a:pPr>
            <a:r>
              <a:t>When we LEAD2, we get to Make Game Day Yours!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&gt; [FAC 1] passes to [FAC 2] (RYAN) and SAY:  I think there is one more thing we want to do…</a:t>
            </a:r>
          </a:p>
          <a:p>
            <a:pPr defTabSz="4572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 RYAN</a:t>
            </a:r>
          </a:p>
          <a:p>
            <a:pPr defTabSz="457200">
              <a:lnSpc>
                <a:spcPct val="117999"/>
              </a:lnSpc>
              <a:defRPr sz="2200" b="1">
                <a:latin typeface="Helvetica Neue"/>
                <a:ea typeface="Helvetica Neue"/>
                <a:cs typeface="Helvetica Neue"/>
                <a:sym typeface="Helvetica Neue"/>
              </a:defRPr>
            </a:pPr>
            <a:r>
              <a:t>1:24 - 1:27</a:t>
            </a:r>
          </a:p>
          <a:p>
            <a:pPr defTabSz="457200">
              <a:lnSpc>
                <a:spcPct val="117999"/>
              </a:lnSpc>
              <a:defRPr sz="2200" b="1">
                <a:latin typeface="Helvetica Neue"/>
                <a:ea typeface="Helvetica Neue"/>
                <a:cs typeface="Helvetica Neue"/>
                <a:sym typeface="Helvetica Neue"/>
              </a:defRPr>
            </a:pPr>
            <a:r>
              <a:t>3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Now, before we leave, I want everyone to please think about one thing YOU plan to do differently next game day in order to create an excellent experience and Make Game Day Yours!</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defTabSz="457200">
              <a:lnSpc>
                <a:spcPct val="117999"/>
              </a:lnSpc>
              <a:defRPr sz="2200">
                <a:latin typeface="Helvetica Neue"/>
                <a:ea typeface="Helvetica Neue"/>
                <a:cs typeface="Helvetica Neue"/>
                <a:sym typeface="Helvetica Neue"/>
              </a:defRPr>
            </a:pPr>
            <a:r>
              <a:t>• Have them write down on their Service Cards where they say: “I will commit to...”</a:t>
            </a:r>
          </a:p>
          <a:p>
            <a:pPr defTabSz="4572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1:27 - 1:30</a:t>
            </a:r>
          </a:p>
          <a:p>
            <a:pPr defTabSz="457200">
              <a:lnSpc>
                <a:spcPct val="117999"/>
              </a:lnSpc>
              <a:defRPr sz="2200" b="1">
                <a:latin typeface="Helvetica Neue"/>
                <a:ea typeface="Helvetica Neue"/>
                <a:cs typeface="Helvetica Neue"/>
                <a:sym typeface="Helvetica Neue"/>
              </a:defRPr>
            </a:pPr>
            <a:r>
              <a:t>3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Let me share a story of why this is personal to me…</a:t>
            </a:r>
          </a:p>
          <a:p>
            <a:pPr defTabSz="457200">
              <a:lnSpc>
                <a:spcPct val="117999"/>
              </a:lnSpc>
              <a:defRPr sz="2200">
                <a:latin typeface="Helvetica Neue"/>
                <a:ea typeface="Helvetica Neue"/>
                <a:cs typeface="Helvetica Neue"/>
                <a:sym typeface="Helvetica Neue"/>
              </a:defRPr>
            </a:pPr>
            <a:r>
              <a:t>So then say:</a:t>
            </a:r>
          </a:p>
          <a:p>
            <a:pPr defTabSz="457200">
              <a:lnSpc>
                <a:spcPct val="117999"/>
              </a:lnSpc>
              <a:defRPr sz="2200">
                <a:latin typeface="Helvetica Neue"/>
                <a:ea typeface="Helvetica Neue"/>
                <a:cs typeface="Helvetica Neue"/>
                <a:sym typeface="Helvetica Neue"/>
              </a:defRPr>
            </a:pPr>
            <a:r>
              <a:t>Before we leave lets say our Common Purpose one more time…</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[FAC 2] Hand back to FAC 1 to close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81000" y="685800"/>
            <a:ext cx="6096000" cy="3429000"/>
          </a:xfrm>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0:02 - 0:08</a:t>
            </a:r>
          </a:p>
          <a:p>
            <a:pPr defTabSz="457200">
              <a:lnSpc>
                <a:spcPct val="117999"/>
              </a:lnSpc>
              <a:defRPr sz="5000">
                <a:latin typeface="Helvetica Neue"/>
                <a:ea typeface="Helvetica Neue"/>
                <a:cs typeface="Helvetica Neue"/>
                <a:sym typeface="Helvetica Neue"/>
              </a:defRPr>
            </a:pPr>
            <a:r>
              <a:t>6 MIN</a:t>
            </a:r>
          </a:p>
          <a:p>
            <a:pPr defTabSz="457200">
              <a:lnSpc>
                <a:spcPct val="117999"/>
              </a:lnSpc>
              <a:defRPr sz="2200">
                <a:latin typeface="Helvetica Neue"/>
                <a:ea typeface="Helvetica Neue"/>
                <a:cs typeface="Helvetica Neue"/>
                <a:sym typeface="Helvetica Neue"/>
              </a:defRPr>
            </a:pPr>
            <a:r>
              <a:t>Just Chat/Talk in the main room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381000" y="685800"/>
            <a:ext cx="6096000" cy="3429000"/>
          </a:xfrm>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rPr dirty="0"/>
              <a:t>FAC 1</a:t>
            </a:r>
          </a:p>
          <a:p>
            <a:pPr defTabSz="457200">
              <a:lnSpc>
                <a:spcPct val="117999"/>
              </a:lnSpc>
              <a:defRPr sz="2200" b="1">
                <a:latin typeface="Helvetica Neue"/>
                <a:ea typeface="Helvetica Neue"/>
                <a:cs typeface="Helvetica Neue"/>
                <a:sym typeface="Helvetica Neue"/>
              </a:defRPr>
            </a:pPr>
            <a:r>
              <a:rPr dirty="0"/>
              <a:t>0:09 - 0:17</a:t>
            </a:r>
          </a:p>
          <a:p>
            <a:pPr defTabSz="457200">
              <a:lnSpc>
                <a:spcPct val="117999"/>
              </a:lnSpc>
              <a:defRPr sz="2200" b="1">
                <a:latin typeface="Helvetica Neue"/>
                <a:ea typeface="Helvetica Neue"/>
                <a:cs typeface="Helvetica Neue"/>
                <a:sym typeface="Helvetica Neue"/>
              </a:defRPr>
            </a:pPr>
            <a:r>
              <a:rPr dirty="0"/>
              <a:t>8 min</a:t>
            </a:r>
          </a:p>
          <a:p>
            <a:pPr defTabSz="457200">
              <a:lnSpc>
                <a:spcPct val="117999"/>
              </a:lnSpc>
              <a:defRPr sz="2200" b="1">
                <a:latin typeface="Helvetica Neue"/>
                <a:ea typeface="Helvetica Neue"/>
                <a:cs typeface="Helvetica Neue"/>
                <a:sym typeface="Helvetica Neue"/>
              </a:defRPr>
            </a:pPr>
            <a:endParaRPr dirty="0"/>
          </a:p>
          <a:p>
            <a:pPr defTabSz="457200">
              <a:lnSpc>
                <a:spcPct val="117999"/>
              </a:lnSpc>
              <a:defRPr sz="2200" b="1">
                <a:latin typeface="Helvetica Neue"/>
                <a:ea typeface="Helvetica Neue"/>
                <a:cs typeface="Helvetica Neue"/>
                <a:sym typeface="Helvetica Neue"/>
              </a:defRPr>
            </a:pPr>
            <a:r>
              <a:rPr dirty="0"/>
              <a:t>SAY:</a:t>
            </a:r>
          </a:p>
          <a:p>
            <a:pPr marL="228600" indent="-228600" defTabSz="457200">
              <a:lnSpc>
                <a:spcPct val="117999"/>
              </a:lnSpc>
              <a:buSzPct val="100000"/>
              <a:buChar char="•"/>
              <a:defRPr sz="2200">
                <a:latin typeface="Helvetica Neue"/>
                <a:ea typeface="Helvetica Neue"/>
                <a:cs typeface="Helvetica Neue"/>
                <a:sym typeface="Helvetica Neue"/>
              </a:defRPr>
            </a:pPr>
            <a:r>
              <a:rPr dirty="0"/>
              <a:t>For this activity we are going to have you get in teams to find as many things as you all have in common.</a:t>
            </a:r>
          </a:p>
          <a:p>
            <a:pPr marL="228600" indent="-228600" defTabSz="457200">
              <a:lnSpc>
                <a:spcPct val="117999"/>
              </a:lnSpc>
              <a:buSzPct val="100000"/>
              <a:buChar char="•"/>
              <a:defRPr sz="2200">
                <a:latin typeface="Helvetica Neue"/>
                <a:ea typeface="Helvetica Neue"/>
                <a:cs typeface="Helvetica Neue"/>
                <a:sym typeface="Helvetica Neue"/>
              </a:defRPr>
            </a:pPr>
            <a:r>
              <a:rPr dirty="0"/>
              <a:t>Pick someone to be your “groundskeeper” who will have the role of writing your list.</a:t>
            </a:r>
          </a:p>
          <a:p>
            <a:pPr marL="228600" indent="-228600" defTabSz="457200">
              <a:lnSpc>
                <a:spcPct val="117999"/>
              </a:lnSpc>
              <a:buSzPct val="100000"/>
              <a:buChar char="•"/>
              <a:defRPr sz="2200">
                <a:latin typeface="Helvetica Neue"/>
                <a:ea typeface="Helvetica Neue"/>
                <a:cs typeface="Helvetica Neue"/>
                <a:sym typeface="Helvetica Neue"/>
              </a:defRPr>
            </a:pPr>
            <a:r>
              <a:rPr dirty="0"/>
              <a:t>Are you all ready? OK, you have “3”</a:t>
            </a:r>
            <a:r>
              <a:rPr b="1" dirty="0"/>
              <a:t> minutes. </a:t>
            </a:r>
          </a:p>
          <a:p>
            <a:pPr marL="228600" indent="-228600" defTabSz="457200">
              <a:lnSpc>
                <a:spcPct val="117999"/>
              </a:lnSpc>
              <a:buSzPct val="100000"/>
              <a:buChar char="•"/>
              <a:defRPr sz="2200">
                <a:latin typeface="Helvetica Neue"/>
                <a:ea typeface="Helvetica Neue"/>
                <a:cs typeface="Helvetica Neue"/>
                <a:sym typeface="Helvetica Neue"/>
              </a:defRPr>
            </a:pPr>
            <a:r>
              <a:rPr dirty="0"/>
              <a:t>Ready, set, GO!</a:t>
            </a:r>
          </a:p>
          <a:p>
            <a:pPr defTabSz="457200">
              <a:lnSpc>
                <a:spcPct val="117999"/>
              </a:lnSpc>
              <a:defRPr sz="2200" b="1">
                <a:latin typeface="Helvetica Neue"/>
                <a:ea typeface="Helvetica Neue"/>
                <a:cs typeface="Helvetica Neue"/>
                <a:sym typeface="Helvetica Neue"/>
              </a:defRPr>
            </a:pPr>
            <a:endParaRPr dirty="0"/>
          </a:p>
          <a:p>
            <a:pPr defTabSz="457200">
              <a:lnSpc>
                <a:spcPct val="117999"/>
              </a:lnSpc>
              <a:defRPr sz="2200" b="1">
                <a:latin typeface="Helvetica Neue"/>
                <a:ea typeface="Helvetica Neue"/>
                <a:cs typeface="Helvetica Neue"/>
                <a:sym typeface="Helvetica Neue"/>
              </a:defRPr>
            </a:pPr>
            <a:r>
              <a:rPr dirty="0"/>
              <a:t>DO:</a:t>
            </a:r>
          </a:p>
          <a:p>
            <a:pPr marL="228600" indent="-228600" defTabSz="457200">
              <a:lnSpc>
                <a:spcPct val="117999"/>
              </a:lnSpc>
              <a:buSzPct val="100000"/>
              <a:buChar char="•"/>
              <a:defRPr sz="2200">
                <a:latin typeface="Helvetica Neue"/>
                <a:ea typeface="Helvetica Neue"/>
                <a:cs typeface="Helvetica Neue"/>
                <a:sym typeface="Helvetica Neue"/>
              </a:defRPr>
            </a:pPr>
            <a:r>
              <a:rPr dirty="0"/>
              <a:t>Give team members 3 minutes in their teams to create their lists.</a:t>
            </a:r>
          </a:p>
          <a:p>
            <a:pPr marL="228600" indent="-228600" defTabSz="457200">
              <a:lnSpc>
                <a:spcPct val="117999"/>
              </a:lnSpc>
              <a:buSzPct val="100000"/>
              <a:buChar char="•"/>
              <a:defRPr sz="2200">
                <a:latin typeface="Helvetica Neue"/>
                <a:ea typeface="Helvetica Neue"/>
                <a:cs typeface="Helvetica Neue"/>
                <a:sym typeface="Helvetica Neue"/>
              </a:defRPr>
            </a:pPr>
            <a:r>
              <a:rPr dirty="0"/>
              <a:t>When time is up, have team members add up their list of common items and have everyone stand up. </a:t>
            </a:r>
          </a:p>
          <a:p>
            <a:pPr marL="228600" indent="-228600" defTabSz="457200">
              <a:lnSpc>
                <a:spcPct val="117999"/>
              </a:lnSpc>
              <a:buSzPct val="100000"/>
              <a:buChar char="•"/>
              <a:defRPr sz="2200">
                <a:latin typeface="Helvetica Neue"/>
                <a:ea typeface="Helvetica Neue"/>
                <a:cs typeface="Helvetica Neue"/>
                <a:sym typeface="Helvetica Neue"/>
              </a:defRPr>
            </a:pPr>
            <a:r>
              <a:rPr dirty="0"/>
              <a:t>Determine the team with the most items in common by calling out a series of number (e.g., 5, 10, 15) until all teams have sat down and you have a “winning” team still standing.</a:t>
            </a:r>
          </a:p>
          <a:p>
            <a:pPr marL="228600" indent="-228600" defTabSz="457200">
              <a:lnSpc>
                <a:spcPct val="117999"/>
              </a:lnSpc>
              <a:buSzPct val="100000"/>
              <a:buChar char="•"/>
              <a:defRPr sz="2200">
                <a:latin typeface="Helvetica Neue"/>
                <a:ea typeface="Helvetica Neue"/>
                <a:cs typeface="Helvetica Neue"/>
                <a:sym typeface="Helvetica Neue"/>
              </a:defRPr>
            </a:pPr>
            <a:r>
              <a:rPr dirty="0"/>
              <a:t>Have the team read the list aloud.</a:t>
            </a:r>
          </a:p>
          <a:p>
            <a:pPr defTabSz="457200">
              <a:lnSpc>
                <a:spcPct val="117999"/>
              </a:lnSpc>
              <a:defRPr sz="2200" b="1">
                <a:latin typeface="Helvetica Neue"/>
                <a:ea typeface="Helvetica Neue"/>
                <a:cs typeface="Helvetica Neue"/>
                <a:sym typeface="Helvetica Neue"/>
              </a:defRPr>
            </a:pPr>
            <a:r>
              <a:rPr dirty="0"/>
              <a:t>SAY:</a:t>
            </a:r>
          </a:p>
          <a:p>
            <a:pPr marL="228600" indent="-228600" defTabSz="457200">
              <a:lnSpc>
                <a:spcPct val="117999"/>
              </a:lnSpc>
              <a:buSzPct val="100000"/>
              <a:buChar char="•"/>
              <a:defRPr sz="2200">
                <a:latin typeface="Helvetica Neue"/>
                <a:ea typeface="Helvetica Neue"/>
                <a:cs typeface="Helvetica Neue"/>
                <a:sym typeface="Helvetica Neue"/>
              </a:defRPr>
            </a:pPr>
            <a:r>
              <a:rPr dirty="0"/>
              <a:t>Thanks for playing along and getting to learn a little more about each other. Now, why did we do this activity? </a:t>
            </a:r>
          </a:p>
          <a:p>
            <a:pPr marL="228600" indent="-228600" defTabSz="457200">
              <a:lnSpc>
                <a:spcPct val="117999"/>
              </a:lnSpc>
              <a:buSzPct val="100000"/>
              <a:buChar char="•"/>
              <a:defRPr sz="2200">
                <a:latin typeface="Helvetica Neue"/>
                <a:ea typeface="Helvetica Neue"/>
                <a:cs typeface="Helvetica Neue"/>
                <a:sym typeface="Helvetica Neue"/>
              </a:defRPr>
            </a:pPr>
            <a:r>
              <a:rPr dirty="0"/>
              <a:t>ACKNOWLEDGE RESPONSES</a:t>
            </a:r>
          </a:p>
          <a:p>
            <a:pPr marL="228600" indent="-228600" defTabSz="457200">
              <a:lnSpc>
                <a:spcPct val="117999"/>
              </a:lnSpc>
              <a:buSzPct val="100000"/>
              <a:buChar char="•"/>
              <a:defRPr sz="2200">
                <a:latin typeface="Helvetica Neue"/>
                <a:ea typeface="Helvetica Neue"/>
                <a:cs typeface="Helvetica Neue"/>
                <a:sym typeface="Helvetica Neue"/>
              </a:defRPr>
            </a:pPr>
            <a:r>
              <a:rPr dirty="0"/>
              <a:t>Exactly. - create connections with those we work with—to create the best game day experience.</a:t>
            </a:r>
          </a:p>
          <a:p>
            <a:pPr marL="228600" indent="-228600" defTabSz="457200">
              <a:lnSpc>
                <a:spcPct val="117999"/>
              </a:lnSpc>
              <a:buSzPct val="100000"/>
              <a:buChar char="•"/>
              <a:defRPr sz="2200">
                <a:latin typeface="Helvetica Neue"/>
                <a:ea typeface="Helvetica Neue"/>
                <a:cs typeface="Helvetica Neue"/>
                <a:sym typeface="Helvetica Neue"/>
              </a:defRPr>
            </a:pPr>
            <a:r>
              <a:rPr dirty="0"/>
              <a:t>As part of [school name] you get to bring the best game day experience to life and create winning moments, one fan at a time by making game day yours! </a:t>
            </a:r>
          </a:p>
          <a:p>
            <a:pPr marL="228600" indent="-228600" defTabSz="457200">
              <a:lnSpc>
                <a:spcPct val="117999"/>
              </a:lnSpc>
              <a:buSzPct val="100000"/>
              <a:buChar char="•"/>
              <a:defRPr sz="2200">
                <a:latin typeface="Helvetica Neue"/>
                <a:ea typeface="Helvetica Neue"/>
                <a:cs typeface="Helvetica Neue"/>
                <a:sym typeface="Helvetica Neue"/>
              </a:defRPr>
            </a:pPr>
            <a:r>
              <a:rPr dirty="0"/>
              <a:t>You are a vital part of the game day experience.</a:t>
            </a:r>
          </a:p>
          <a:p>
            <a:pPr marL="228600" indent="-228600" defTabSz="457200">
              <a:lnSpc>
                <a:spcPct val="117999"/>
              </a:lnSpc>
              <a:buSzPct val="100000"/>
              <a:buChar char="•"/>
              <a:defRPr sz="2200">
                <a:latin typeface="Helvetica Neue"/>
                <a:ea typeface="Helvetica Neue"/>
                <a:cs typeface="Helvetica Neue"/>
                <a:sym typeface="Helvetica Neue"/>
              </a:defRPr>
            </a:pPr>
            <a:r>
              <a:rPr dirty="0"/>
              <a:t>However, we also know that there are many challenges and barriers to making this a reality each and every day.</a:t>
            </a:r>
          </a:p>
          <a:p>
            <a:pPr marL="228600" indent="-228600" defTabSz="457200">
              <a:lnSpc>
                <a:spcPct val="117999"/>
              </a:lnSpc>
              <a:buSzPct val="100000"/>
              <a:buChar char="•"/>
              <a:defRPr sz="2200">
                <a:latin typeface="Helvetica Neue"/>
                <a:ea typeface="Helvetica Neue"/>
                <a:cs typeface="Helvetica Neue"/>
                <a:sym typeface="Helvetica Neue"/>
              </a:defRPr>
            </a:pPr>
            <a:r>
              <a:rPr dirty="0"/>
              <a:t>One big challenge is having no idea what the rules are and how create a positive experience moment? </a:t>
            </a:r>
          </a:p>
          <a:p>
            <a:pPr marL="228600" indent="-228600" defTabSz="457200">
              <a:lnSpc>
                <a:spcPct val="117999"/>
              </a:lnSpc>
              <a:buSzPct val="100000"/>
              <a:buChar char="•"/>
              <a:defRPr sz="2200">
                <a:latin typeface="Helvetica Neue"/>
                <a:ea typeface="Helvetica Neue"/>
                <a:cs typeface="Helvetica Neue"/>
                <a:sym typeface="Helvetica Neue"/>
              </a:defRPr>
            </a:pPr>
            <a:r>
              <a:rPr dirty="0"/>
              <a:t>Imagine if you had to guess every day when you came into work about what is expected of you in order to deliver excellent experiences and you had no direction.</a:t>
            </a:r>
          </a:p>
          <a:p>
            <a:pPr marL="228600" indent="-228600" defTabSz="457200">
              <a:lnSpc>
                <a:spcPct val="117999"/>
              </a:lnSpc>
              <a:buSzPct val="100000"/>
              <a:buChar char="•"/>
              <a:defRPr sz="2200">
                <a:latin typeface="Helvetica Neue"/>
                <a:ea typeface="Helvetica Neue"/>
                <a:cs typeface="Helvetica Neue"/>
                <a:sym typeface="Helvetica Neue"/>
              </a:defRPr>
            </a:pPr>
            <a:r>
              <a:rPr dirty="0"/>
              <a:t>Today we want to be intentional and share with you what the Division II game day experience should look like and what it means to MAKE GAME DAY YOURS.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&gt;&gt;</a:t>
            </a:r>
            <a:r>
              <a:rPr b="1" dirty="0"/>
              <a:t>FAC 1 - hands off to FAC 2</a:t>
            </a:r>
            <a:r>
              <a:rPr dirty="0"/>
              <a:t>… So Ryan what are the BOUNDARIES/RULES to MAKING GAME DAY YOURS and create that D2 Positive Experience?</a:t>
            </a:r>
          </a:p>
          <a:p>
            <a:pPr defTabSz="457200">
              <a:lnSpc>
                <a:spcPct val="117999"/>
              </a:lnSpc>
              <a:defRPr sz="2200">
                <a:latin typeface="Helvetica Neue"/>
                <a:ea typeface="Helvetica Neue"/>
                <a:cs typeface="Helvetica Neue"/>
                <a:sym typeface="Helvetica Neue"/>
              </a:defRPr>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xfrm>
            <a:off x="381000" y="685800"/>
            <a:ext cx="6096000" cy="3429000"/>
          </a:xfrm>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7 MIN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xfrm>
            <a:off x="381000" y="685800"/>
            <a:ext cx="6096000" cy="3429000"/>
          </a:xfrm>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381000" y="685800"/>
            <a:ext cx="6096000" cy="3429000"/>
          </a:xfrm>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2MIN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2</a:t>
            </a:r>
          </a:p>
          <a:p>
            <a:pPr defTabSz="457200">
              <a:lnSpc>
                <a:spcPct val="117999"/>
              </a:lnSpc>
              <a:defRPr sz="2200" b="1">
                <a:latin typeface="Helvetica Neue"/>
                <a:ea typeface="Helvetica Neue"/>
                <a:cs typeface="Helvetica Neue"/>
                <a:sym typeface="Helvetica Neue"/>
              </a:defRPr>
            </a:pPr>
            <a:r>
              <a:t>0:17 - 0:21</a:t>
            </a:r>
          </a:p>
          <a:p>
            <a:pPr defTabSz="457200">
              <a:lnSpc>
                <a:spcPct val="117999"/>
              </a:lnSpc>
              <a:defRPr sz="2200" b="1">
                <a:latin typeface="Helvetica Neue"/>
                <a:ea typeface="Helvetica Neue"/>
                <a:cs typeface="Helvetica Neue"/>
                <a:sym typeface="Helvetica Neue"/>
              </a:defRPr>
            </a:pPr>
            <a:r>
              <a:t>4 min</a:t>
            </a:r>
          </a:p>
          <a:p>
            <a:pPr defTabSz="457200">
              <a:lnSpc>
                <a:spcPct val="117999"/>
              </a:lnSpc>
              <a:defRPr sz="2200">
                <a:latin typeface="Helvetica Neue"/>
                <a:ea typeface="Helvetica Neue"/>
                <a:cs typeface="Helvetica Neue"/>
                <a:sym typeface="Helvetica Neue"/>
              </a:defRPr>
            </a:pPr>
            <a:r>
              <a:t>Entire field</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 </a:t>
            </a:r>
          </a:p>
          <a:p>
            <a:pPr marL="228600" indent="-228600" defTabSz="457200">
              <a:lnSpc>
                <a:spcPct val="117999"/>
              </a:lnSpc>
              <a:buSzPct val="100000"/>
              <a:buChar char="•"/>
              <a:defRPr sz="2200">
                <a:latin typeface="Helvetica Neue"/>
                <a:ea typeface="Helvetica Neue"/>
                <a:cs typeface="Helvetica Neue"/>
                <a:sym typeface="Helvetica Neue"/>
              </a:defRPr>
            </a:pPr>
            <a:r>
              <a:t>Thats right [FAC 1]. Today we want to share with you what the Division II game day experience looks like and what it means to MAKE GAME DAY YOURS!</a:t>
            </a:r>
          </a:p>
          <a:p>
            <a:pPr marL="228600" indent="-228600" defTabSz="457200">
              <a:lnSpc>
                <a:spcPct val="117999"/>
              </a:lnSpc>
              <a:buSzPct val="100000"/>
              <a:buChar char="•"/>
              <a:defRPr sz="2200">
                <a:latin typeface="Helvetica Neue"/>
                <a:ea typeface="Helvetica Neue"/>
                <a:cs typeface="Helvetica Neue"/>
                <a:sym typeface="Helvetica Neue"/>
              </a:defRPr>
            </a:pPr>
            <a:r>
              <a:t>We want to introduce you to the foundation of the Division II service culture and bring it to life through the Division II game day Experience Service Playing Field.</a:t>
            </a:r>
          </a:p>
          <a:p>
            <a:pPr marL="228600" indent="-228600" defTabSz="457200">
              <a:lnSpc>
                <a:spcPct val="117999"/>
              </a:lnSpc>
              <a:buSzPct val="100000"/>
              <a:buChar char="•"/>
              <a:defRPr sz="2200">
                <a:latin typeface="Helvetica Neue"/>
                <a:ea typeface="Helvetica Neue"/>
                <a:cs typeface="Helvetica Neue"/>
                <a:sym typeface="Helvetica Neue"/>
              </a:defRPr>
            </a:pPr>
            <a:r>
              <a:t>Our Service Framework provides us with a common language and a consistent way of creating positive experiences.</a:t>
            </a:r>
          </a:p>
          <a:p>
            <a:pPr marL="228600" indent="-228600" defTabSz="457200">
              <a:lnSpc>
                <a:spcPct val="117999"/>
              </a:lnSpc>
              <a:buSzPct val="100000"/>
              <a:buChar char="•"/>
              <a:defRPr sz="2200">
                <a:latin typeface="Helvetica Neue"/>
                <a:ea typeface="Helvetica Neue"/>
                <a:cs typeface="Helvetica Neue"/>
                <a:sym typeface="Helvetica Neue"/>
              </a:defRPr>
            </a:pPr>
            <a:r>
              <a:t>To get started, let’s think of it like a four-sided playing field.</a:t>
            </a:r>
          </a:p>
          <a:p>
            <a:pPr marL="228600" indent="-228600" defTabSz="457200">
              <a:lnSpc>
                <a:spcPct val="117999"/>
              </a:lnSpc>
              <a:buSzPct val="100000"/>
              <a:buChar char="•"/>
              <a:defRPr sz="2200">
                <a:latin typeface="Helvetica Neue"/>
                <a:ea typeface="Helvetica Neue"/>
                <a:cs typeface="Helvetica Neue"/>
                <a:sym typeface="Helvetica Neue"/>
              </a:defRPr>
            </a:pPr>
            <a:r>
              <a:t>Just like in many sports, there is a playing field that is clearly defined by four sides and where the action happens, in bounds.</a:t>
            </a:r>
          </a:p>
          <a:p>
            <a:pPr marL="228600" indent="-228600" defTabSz="457200">
              <a:lnSpc>
                <a:spcPct val="117999"/>
              </a:lnSpc>
              <a:buSzPct val="100000"/>
              <a:buChar char="•"/>
              <a:defRPr sz="2200">
                <a:latin typeface="Helvetica Neue"/>
                <a:ea typeface="Helvetica Neue"/>
                <a:cs typeface="Helvetica Neue"/>
                <a:sym typeface="Helvetica Neue"/>
              </a:defRPr>
            </a:pPr>
            <a:r>
              <a:t>On one side, we have the teams, scorer’s table, coaches, etc.</a:t>
            </a:r>
          </a:p>
          <a:p>
            <a:pPr marL="228600" indent="-228600" defTabSz="457200">
              <a:lnSpc>
                <a:spcPct val="117999"/>
              </a:lnSpc>
              <a:buSzPct val="100000"/>
              <a:buChar char="•"/>
              <a:defRPr sz="2200">
                <a:latin typeface="Helvetica Neue"/>
                <a:ea typeface="Helvetica Neue"/>
                <a:cs typeface="Helvetica Neue"/>
                <a:sym typeface="Helvetica Neue"/>
              </a:defRPr>
            </a:pPr>
            <a:r>
              <a:t>This is a pretty clear area, is off limits, and in our service model it represents the Rules.</a:t>
            </a:r>
          </a:p>
          <a:p>
            <a:pPr marL="228600" indent="-228600" defTabSz="457200">
              <a:lnSpc>
                <a:spcPct val="117999"/>
              </a:lnSpc>
              <a:buSzPct val="100000"/>
              <a:buChar char="•"/>
              <a:defRPr sz="2200">
                <a:latin typeface="Helvetica Neue"/>
                <a:ea typeface="Helvetica Neue"/>
                <a:cs typeface="Helvetica Neue"/>
                <a:sym typeface="Helvetica Neue"/>
              </a:defRPr>
            </a:pPr>
            <a:r>
              <a:t>Rules include: important topics like regulations, campus policies, legal agreements, local laws, etc.</a:t>
            </a:r>
          </a:p>
          <a:p>
            <a:pPr marL="228600" indent="-228600" defTabSz="457200">
              <a:lnSpc>
                <a:spcPct val="117999"/>
              </a:lnSpc>
              <a:buSzPct val="100000"/>
              <a:buChar char="•"/>
              <a:defRPr sz="2200">
                <a:latin typeface="Helvetica Neue"/>
                <a:ea typeface="Helvetica Neue"/>
                <a:cs typeface="Helvetica Neue"/>
                <a:sym typeface="Helvetica Neue"/>
              </a:defRPr>
            </a:pPr>
            <a:r>
              <a:t>We don’t have much control over this side of the field, but it is critical that every game administrator understands what is included as part of the Rules.</a:t>
            </a:r>
          </a:p>
          <a:p>
            <a:pPr marL="228600" indent="-228600" defTabSz="457200">
              <a:lnSpc>
                <a:spcPct val="117999"/>
              </a:lnSpc>
              <a:buSzPct val="100000"/>
              <a:buChar char="•"/>
              <a:defRPr sz="2200">
                <a:latin typeface="Helvetica Neue"/>
                <a:ea typeface="Helvetica Neue"/>
                <a:cs typeface="Helvetica Neue"/>
                <a:sym typeface="Helvetica Neue"/>
              </a:defRPr>
            </a:pPr>
            <a:r>
              <a:t>It is important that all of our staff knows our facility requirements, limitations, and Rules.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On the other side of the field, what do you find? Who is cheering for you?</a:t>
            </a:r>
          </a:p>
          <a:p>
            <a:pPr defTabSz="457200">
              <a:lnSpc>
                <a:spcPct val="117999"/>
              </a:lnSpc>
              <a:defRPr sz="2200">
                <a:latin typeface="Helvetica Neue"/>
                <a:ea typeface="Helvetica Neue"/>
                <a:cs typeface="Helvetica Neue"/>
                <a:sym typeface="Helvetica Neue"/>
              </a:defRPr>
            </a:pPr>
            <a:r>
              <a:t>• This is why we exist; our Common Purpose.</a:t>
            </a:r>
          </a:p>
          <a:p>
            <a:pPr defTabSz="457200">
              <a:lnSpc>
                <a:spcPct val="117999"/>
              </a:lnSpc>
              <a:defRPr sz="2200">
                <a:latin typeface="Helvetica Neue"/>
                <a:ea typeface="Helvetica Neue"/>
                <a:cs typeface="Helvetica Neue"/>
                <a:sym typeface="Helvetica Neue"/>
              </a:defRPr>
            </a:pPr>
            <a:r>
              <a:t>• If we know our purpose in our roles on each game day, then it just becomes part of who we are. It is what energizes us to be the best at what we do.</a:t>
            </a:r>
          </a:p>
          <a:p>
            <a:pPr marL="220578" indent="-220578" defTabSz="457200">
              <a:lnSpc>
                <a:spcPct val="117999"/>
              </a:lnSpc>
              <a:buSzPct val="100000"/>
              <a:buChar char="•"/>
              <a:defRPr sz="2200">
                <a:latin typeface="Helvetica Neue"/>
                <a:ea typeface="Helvetica Neue"/>
                <a:cs typeface="Helvetica Neue"/>
                <a:sym typeface="Helvetica Neue"/>
              </a:defRPr>
            </a:pPr>
            <a:r>
              <a:t>With a clearly defined Common Purpose for all, we can then stay focused on what matters most, no matter what we face.</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Next to our Common Purpose, we have Service Standards.</a:t>
            </a:r>
          </a:p>
          <a:p>
            <a:pPr defTabSz="457200">
              <a:lnSpc>
                <a:spcPct val="117999"/>
              </a:lnSpc>
              <a:defRPr sz="2200">
                <a:latin typeface="Helvetica Neue"/>
                <a:ea typeface="Helvetica Neue"/>
                <a:cs typeface="Helvetica Neue"/>
                <a:sym typeface="Helvetica Neue"/>
              </a:defRPr>
            </a:pPr>
            <a:r>
              <a:t>• These are WHAT we do in order to make a decision in the moment and be more consistent in our delivery of service.</a:t>
            </a:r>
          </a:p>
          <a:p>
            <a:pPr defTabSz="457200">
              <a:lnSpc>
                <a:spcPct val="117999"/>
              </a:lnSpc>
              <a:defRPr sz="2200">
                <a:latin typeface="Helvetica Neue"/>
                <a:ea typeface="Helvetica Neue"/>
                <a:cs typeface="Helvetica Neue"/>
                <a:sym typeface="Helvetica Neue"/>
              </a:defRPr>
            </a:pPr>
            <a:r>
              <a:t>• We will be defining these shortly.</a:t>
            </a:r>
          </a:p>
          <a:p>
            <a:pPr defTabSz="457200">
              <a:lnSpc>
                <a:spcPct val="117999"/>
              </a:lnSpc>
              <a:defRPr sz="2200">
                <a:latin typeface="Helvetica Neue"/>
                <a:ea typeface="Helvetica Neue"/>
                <a:cs typeface="Helvetica Neue"/>
                <a:sym typeface="Helvetica Neue"/>
              </a:defRPr>
            </a:pPr>
            <a:r>
              <a:t>• We can only deliver on these Service Standards consistently if we know HOW to do them.</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marL="228600" indent="-228600" defTabSz="457200">
              <a:lnSpc>
                <a:spcPct val="117999"/>
              </a:lnSpc>
              <a:buSzPct val="100000"/>
              <a:buChar char="•"/>
              <a:defRPr sz="2200">
                <a:latin typeface="Helvetica Neue"/>
                <a:ea typeface="Helvetica Neue"/>
                <a:cs typeface="Helvetica Neue"/>
                <a:sym typeface="Helvetica Neue"/>
              </a:defRPr>
            </a:pPr>
            <a:r>
              <a:t>Our Service Standards are represented by our Behavioral Guidelines.</a:t>
            </a:r>
          </a:p>
          <a:p>
            <a:pPr defTabSz="457200">
              <a:lnSpc>
                <a:spcPct val="117999"/>
              </a:lnSpc>
              <a:defRPr sz="2200">
                <a:latin typeface="Helvetica Neue"/>
                <a:ea typeface="Helvetica Neue"/>
                <a:cs typeface="Helvetica Neue"/>
                <a:sym typeface="Helvetica Neue"/>
              </a:defRPr>
            </a:pPr>
            <a:r>
              <a:t>• Behavioral Guidelines are observable, measurable, coachable, and repeatable.</a:t>
            </a:r>
          </a:p>
          <a:p>
            <a:pPr defTabSz="457200">
              <a:lnSpc>
                <a:spcPct val="117999"/>
              </a:lnSpc>
              <a:defRPr sz="2200">
                <a:latin typeface="Helvetica Neue"/>
                <a:ea typeface="Helvetica Neue"/>
                <a:cs typeface="Helvetica Neue"/>
                <a:sym typeface="Helvetica Neue"/>
              </a:defRPr>
            </a:pPr>
            <a:r>
              <a:t>• As you can see, our playing field example clearly outlines the Rules, which are non-negotiable.</a:t>
            </a:r>
          </a:p>
          <a:p>
            <a:pPr defTabSz="457200">
              <a:lnSpc>
                <a:spcPct val="117999"/>
              </a:lnSpc>
              <a:defRPr sz="2200">
                <a:latin typeface="Helvetica Neue"/>
                <a:ea typeface="Helvetica Neue"/>
                <a:cs typeface="Helvetica Neue"/>
                <a:sym typeface="Helvetica Neue"/>
              </a:defRPr>
            </a:pPr>
            <a:r>
              <a:t>• Our Common Purpose is what energizes and drives us to be our best.</a:t>
            </a:r>
          </a:p>
          <a:p>
            <a:pPr defTabSz="457200">
              <a:lnSpc>
                <a:spcPct val="117999"/>
              </a:lnSpc>
              <a:defRPr sz="2200">
                <a:latin typeface="Helvetica Neue"/>
                <a:ea typeface="Helvetica Neue"/>
                <a:cs typeface="Helvetica Neue"/>
                <a:sym typeface="Helvetica Neue"/>
              </a:defRPr>
            </a:pPr>
            <a:r>
              <a:t>• Our Service Standards help us all maintain focus and be consistent.</a:t>
            </a:r>
          </a:p>
          <a:p>
            <a:pPr defTabSz="457200">
              <a:lnSpc>
                <a:spcPct val="117999"/>
              </a:lnSpc>
              <a:defRPr sz="2200">
                <a:latin typeface="Helvetica Neue"/>
                <a:ea typeface="Helvetica Neue"/>
                <a:cs typeface="Helvetica Neue"/>
                <a:sym typeface="Helvetica Neue"/>
              </a:defRPr>
            </a:pPr>
            <a:r>
              <a:t>• Our Behavioral Guidelines give us simple and specific ways of behaving—these are the impressions we make on others, based on what we do and say.</a:t>
            </a:r>
          </a:p>
          <a:p>
            <a:pPr defTabSz="457200">
              <a:lnSpc>
                <a:spcPct val="117999"/>
              </a:lnSpc>
              <a:defRPr sz="2200">
                <a:latin typeface="Helvetica Neue"/>
                <a:ea typeface="Helvetica Neue"/>
                <a:cs typeface="Helvetica Neue"/>
                <a:sym typeface="Helvetica Neue"/>
              </a:defRPr>
            </a:pPr>
            <a:r>
              <a:t>• When you are clear about what is in bounds and out of bounds, do you think you can be more successful in your role? (GIVE ME A THUMBS UP - OR NOD)</a:t>
            </a:r>
          </a:p>
          <a:p>
            <a:pPr defTabSz="457200">
              <a:lnSpc>
                <a:spcPct val="117999"/>
              </a:lnSpc>
              <a:defRPr sz="2200">
                <a:latin typeface="Helvetica Neue"/>
                <a:ea typeface="Helvetica Neue"/>
                <a:cs typeface="Helvetica Neue"/>
                <a:sym typeface="Helvetica Neue"/>
              </a:defRPr>
            </a:pPr>
            <a:r>
              <a:t>• SURE! Our playing field helps provide a framework in which all game-day employees are expected to work. It’s the glue that holds us together.</a:t>
            </a:r>
          </a:p>
          <a:p>
            <a:pPr defTabSz="457200">
              <a:lnSpc>
                <a:spcPct val="117999"/>
              </a:lnSpc>
              <a:defRPr sz="2200">
                <a:latin typeface="Helvetica Neue"/>
                <a:ea typeface="Helvetica Neue"/>
                <a:cs typeface="Helvetica Neue"/>
                <a:sym typeface="Helvetica Neue"/>
              </a:defRPr>
            </a:pPr>
            <a:r>
              <a:t>• It also helps unify us all so that we are empowered to be adaptive and responsive to ensure an outstanding game-day experience.</a:t>
            </a:r>
          </a:p>
          <a:p>
            <a:pPr defTabSz="457200">
              <a:lnSpc>
                <a:spcPct val="117999"/>
              </a:lnSpc>
              <a:defRPr sz="2200">
                <a:latin typeface="Helvetica Neue"/>
                <a:ea typeface="Helvetica Neue"/>
                <a:cs typeface="Helvetica Neue"/>
                <a:sym typeface="Helvetica Neue"/>
              </a:defRPr>
            </a:pPr>
            <a:r>
              <a:t>• This not only applies to our people but also to our venues, physical spaces, and our game-day processes.</a:t>
            </a:r>
          </a:p>
          <a:p>
            <a:pPr marL="220578" indent="-220578" defTabSz="457200">
              <a:lnSpc>
                <a:spcPct val="117999"/>
              </a:lnSpc>
              <a:buSzPct val="100000"/>
              <a:buChar char="•"/>
              <a:defRPr sz="2200">
                <a:latin typeface="Helvetica Neue"/>
                <a:ea typeface="Helvetica Neue"/>
                <a:cs typeface="Helvetica Neue"/>
                <a:sym typeface="Helvetica Neue"/>
              </a:defRPr>
            </a:pPr>
            <a:r>
              <a:t>This will become clear to you as we continue with our training today and look at each component of this field in more detail.</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Hand off to [FAC 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0:21 - 0:24</a:t>
            </a:r>
          </a:p>
          <a:p>
            <a:pPr defTabSz="457200">
              <a:lnSpc>
                <a:spcPct val="117999"/>
              </a:lnSpc>
              <a:defRPr sz="2200" b="1">
                <a:latin typeface="Helvetica Neue"/>
                <a:ea typeface="Helvetica Neue"/>
                <a:cs typeface="Helvetica Neue"/>
                <a:sym typeface="Helvetica Neue"/>
              </a:defRPr>
            </a:pPr>
            <a:r>
              <a:t>3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DO:</a:t>
            </a:r>
          </a:p>
          <a:p>
            <a:pPr defTabSz="457200">
              <a:lnSpc>
                <a:spcPct val="117999"/>
              </a:lnSpc>
              <a:defRPr sz="2200">
                <a:latin typeface="Helvetica Neue"/>
                <a:ea typeface="Helvetica Neue"/>
                <a:cs typeface="Helvetica Neue"/>
                <a:sym typeface="Helvetica Neue"/>
              </a:defRPr>
            </a:pPr>
            <a:r>
              <a:t>• Ask everyone to stand (if you are able) and close their eyes with their left one hand.</a:t>
            </a:r>
          </a:p>
          <a:p>
            <a:pPr marL="228600" indent="-228600" defTabSz="457200">
              <a:lnSpc>
                <a:spcPct val="117999"/>
              </a:lnSpc>
              <a:buSzPct val="100000"/>
              <a:buChar char="•"/>
              <a:defRPr sz="2200">
                <a:latin typeface="Helvetica Neue"/>
                <a:ea typeface="Helvetica Neue"/>
                <a:cs typeface="Helvetica Neue"/>
                <a:sym typeface="Helvetica Neue"/>
              </a:defRPr>
            </a:pPr>
            <a:r>
              <a:t>With the right hand, ask everyone to point in the direction that they feel is “north”.</a:t>
            </a:r>
          </a:p>
          <a:p>
            <a:pPr marL="228600" indent="-228600" defTabSz="457200">
              <a:lnSpc>
                <a:spcPct val="117999"/>
              </a:lnSpc>
              <a:buSzPct val="100000"/>
              <a:buChar char="•"/>
              <a:defRPr sz="2200">
                <a:latin typeface="Helvetica Neue"/>
                <a:ea typeface="Helvetica Neue"/>
                <a:cs typeface="Helvetica Neue"/>
                <a:sym typeface="Helvetica Neue"/>
              </a:defRPr>
            </a:pPr>
            <a:r>
              <a:t>Ask them to FREEZE and uncover their eyes.</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Is everyone pointing in the same direction? (Most likely, not.)</a:t>
            </a:r>
          </a:p>
          <a:p>
            <a:pPr defTabSz="457200">
              <a:lnSpc>
                <a:spcPct val="117999"/>
              </a:lnSpc>
              <a:defRPr sz="2200">
                <a:latin typeface="Helvetica Neue"/>
                <a:ea typeface="Helvetica Neue"/>
                <a:cs typeface="Helvetica Neue"/>
                <a:sym typeface="Helvetica Neue"/>
              </a:defRPr>
            </a:pPr>
            <a:r>
              <a:t>• What does this illustrate? (Look for: A misaligned team, lack of vision.)</a:t>
            </a:r>
          </a:p>
          <a:p>
            <a:pPr defTabSz="457200">
              <a:lnSpc>
                <a:spcPct val="117999"/>
              </a:lnSpc>
              <a:defRPr sz="2200">
                <a:latin typeface="Helvetica Neue"/>
                <a:ea typeface="Helvetica Neue"/>
                <a:cs typeface="Helvetica Neue"/>
                <a:sym typeface="Helvetica Neue"/>
              </a:defRPr>
            </a:pPr>
            <a:r>
              <a:t>• As your facilitator, I failed to define what “north” is. I did not provide clear direction, and I did not give you any tools to try and find out. I did not paint a picture of where we are going.</a:t>
            </a:r>
          </a:p>
          <a:p>
            <a:pPr defTabSz="457200">
              <a:lnSpc>
                <a:spcPct val="117999"/>
              </a:lnSpc>
              <a:defRPr sz="2200">
                <a:latin typeface="Helvetica Neue"/>
                <a:ea typeface="Helvetica Neue"/>
                <a:cs typeface="Helvetica Neue"/>
                <a:sym typeface="Helvetica Neue"/>
              </a:defRPr>
            </a:pPr>
            <a:r>
              <a:t>• Without a COMMON GOAL, we each go in our own direction and what happens then? (Look for: It is confusing and we are all going in different directions; we do not have a common goal.)</a:t>
            </a:r>
          </a:p>
          <a:p>
            <a:pPr defTabSz="457200">
              <a:lnSpc>
                <a:spcPct val="117999"/>
              </a:lnSpc>
              <a:defRPr sz="2200">
                <a:latin typeface="Helvetica Neue"/>
                <a:ea typeface="Helvetica Neue"/>
                <a:cs typeface="Helvetica Neue"/>
                <a:sym typeface="Helvetica Neue"/>
              </a:defRPr>
            </a:pPr>
            <a:r>
              <a:t>• A Common Purpose unites everyone toward the same goal as one team across all roles.</a:t>
            </a:r>
          </a:p>
          <a:p>
            <a:pPr marL="220578" indent="-220578" defTabSz="457200">
              <a:lnSpc>
                <a:spcPct val="117999"/>
              </a:lnSpc>
              <a:buSzPct val="100000"/>
              <a:buChar char="•"/>
              <a:defRPr sz="2200">
                <a:latin typeface="Helvetica Neue"/>
                <a:ea typeface="Helvetica Neue"/>
                <a:cs typeface="Helvetica Neue"/>
                <a:sym typeface="Helvetica Neue"/>
              </a:defRPr>
            </a:pPr>
            <a:r>
              <a:t>A Common Purpose rallies us toward our “true north” when it comes to providing outstanding service. It is not meant to be memorized. It is meant to be internalized, so that you inherently know it and FEEL it. </a:t>
            </a:r>
          </a:p>
          <a:p>
            <a:pPr marL="220578" indent="-220578" defTabSz="457200">
              <a:lnSpc>
                <a:spcPct val="117999"/>
              </a:lnSpc>
              <a:buSzPct val="100000"/>
              <a:buChar char="•"/>
              <a:defRPr sz="2200">
                <a:latin typeface="Helvetica Neue"/>
                <a:ea typeface="Helvetica Neue"/>
                <a:cs typeface="Helvetica Neue"/>
                <a:sym typeface="Helvetica Neue"/>
              </a:defRPr>
            </a:pPr>
            <a:r>
              <a:t>Have a seat, thank you!</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0:24 - 0:26</a:t>
            </a:r>
          </a:p>
          <a:p>
            <a:pPr defTabSz="457200">
              <a:lnSpc>
                <a:spcPct val="117999"/>
              </a:lnSpc>
              <a:defRPr sz="2200" b="1">
                <a:latin typeface="Helvetica Neue"/>
                <a:ea typeface="Helvetica Neue"/>
                <a:cs typeface="Helvetica Neue"/>
                <a:sym typeface="Helvetica Neue"/>
              </a:defRPr>
            </a:pPr>
            <a:r>
              <a:t>2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 So, what is our common goal? What is our true north?</a:t>
            </a:r>
          </a:p>
          <a:p>
            <a:pPr defTabSz="457200">
              <a:lnSpc>
                <a:spcPct val="117999"/>
              </a:lnSpc>
              <a:defRPr sz="2200">
                <a:latin typeface="Helvetica Neue"/>
                <a:ea typeface="Helvetica Neue"/>
                <a:cs typeface="Helvetica Neue"/>
                <a:sym typeface="Helvetica Neue"/>
              </a:defRPr>
            </a:pPr>
            <a:r>
              <a:t>• I think you would all agree, our purpose is to </a:t>
            </a:r>
            <a:r>
              <a:rPr b="1"/>
              <a:t>create a unique experience</a:t>
            </a:r>
            <a:r>
              <a:t> that is </a:t>
            </a:r>
            <a:r>
              <a:rPr b="1"/>
              <a:t>positive</a:t>
            </a:r>
            <a:r>
              <a:t> and </a:t>
            </a:r>
            <a:r>
              <a:rPr b="1"/>
              <a:t>upholds</a:t>
            </a:r>
            <a:r>
              <a:t> what we value in academics and athletics.</a:t>
            </a:r>
          </a:p>
          <a:p>
            <a:pPr marL="220578" indent="-220578" defTabSz="457200">
              <a:lnSpc>
                <a:spcPct val="117999"/>
              </a:lnSpc>
              <a:buSzPct val="100000"/>
              <a:buChar char="•"/>
              <a:defRPr sz="2200">
                <a:latin typeface="Helvetica Neue"/>
                <a:ea typeface="Helvetica Neue"/>
                <a:cs typeface="Helvetica Neue"/>
                <a:sym typeface="Helvetica Neue"/>
              </a:defRPr>
            </a:pPr>
            <a:r>
              <a:t>To do that, we must all be going in the same direction - a Common Purpose</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DO:</a:t>
            </a:r>
          </a:p>
          <a:p>
            <a:pPr defTabSz="457200">
              <a:lnSpc>
                <a:spcPct val="117999"/>
              </a:lnSpc>
              <a:defRPr sz="2200">
                <a:latin typeface="Helvetica Neue"/>
                <a:ea typeface="Helvetica Neue"/>
                <a:cs typeface="Helvetica Neue"/>
                <a:sym typeface="Helvetica Neue"/>
              </a:defRPr>
            </a:pPr>
            <a:r>
              <a:t>REVEAL &amp; READ: We create a respectful and engaging educational environment through athletics, for everyone.</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marL="220578" indent="-220578" defTabSz="457200">
              <a:lnSpc>
                <a:spcPct val="117999"/>
              </a:lnSpc>
              <a:buSzPct val="100000"/>
              <a:buChar char="•"/>
              <a:defRPr sz="2200">
                <a:latin typeface="Helvetica Neue"/>
                <a:ea typeface="Helvetica Neue"/>
                <a:cs typeface="Helvetica Neue"/>
                <a:sym typeface="Helvetica Neue"/>
              </a:defRPr>
            </a:pPr>
            <a:r>
              <a:t>NOW Let’s read it together. Ready, 1, 2, 3!</a:t>
            </a:r>
          </a:p>
          <a:p>
            <a:pPr marL="220578" indent="-220578" defTabSz="457200">
              <a:lnSpc>
                <a:spcPct val="117999"/>
              </a:lnSpc>
              <a:buSzPct val="100000"/>
              <a:buChar char="•"/>
              <a:defRPr sz="2200">
                <a:latin typeface="Helvetica Neue"/>
                <a:ea typeface="Helvetica Neue"/>
                <a:cs typeface="Helvetica Neue"/>
                <a:sym typeface="Helvetica Neue"/>
              </a:defRPr>
            </a:pPr>
            <a:r>
              <a:t>This is not the same as a mission or vision statement. </a:t>
            </a:r>
          </a:p>
          <a:p>
            <a:pPr marL="220578" indent="-220578" defTabSz="457200">
              <a:lnSpc>
                <a:spcPct val="117999"/>
              </a:lnSpc>
              <a:buSzPct val="100000"/>
              <a:buChar char="•"/>
              <a:defRPr sz="2200">
                <a:latin typeface="Helvetica Neue"/>
                <a:ea typeface="Helvetica Neue"/>
                <a:cs typeface="Helvetica Neue"/>
                <a:sym typeface="Helvetica Neue"/>
              </a:defRPr>
            </a:pPr>
            <a:r>
              <a:t>This is our Common Purpose and it drives us to deliver something special at each and every event that we host.</a:t>
            </a:r>
          </a:p>
          <a:p>
            <a:pPr marL="220578" indent="-220578" defTabSz="457200">
              <a:lnSpc>
                <a:spcPct val="117999"/>
              </a:lnSpc>
              <a:buSzPct val="100000"/>
              <a:buChar char="•"/>
              <a:defRPr sz="2200" b="1">
                <a:latin typeface="Helvetica Neue"/>
                <a:ea typeface="Helvetica Neue"/>
                <a:cs typeface="Helvetica Neue"/>
                <a:sym typeface="Helvetica Neue"/>
              </a:defRPr>
            </a:pPr>
            <a:r>
              <a:t>WHAT do you think is the most important word?</a:t>
            </a:r>
          </a:p>
          <a:p>
            <a:pPr marL="220578" indent="-220578" defTabSz="457200">
              <a:lnSpc>
                <a:spcPct val="117999"/>
              </a:lnSpc>
              <a:buSzPct val="100000"/>
              <a:buChar char="•"/>
              <a:defRPr sz="2200">
                <a:latin typeface="Helvetica Neue"/>
                <a:ea typeface="Helvetica Neue"/>
                <a:cs typeface="Helvetica Neue"/>
                <a:sym typeface="Helvetica Neue"/>
              </a:defRPr>
            </a:pPr>
            <a:r>
              <a:t>(ACKNOWLEDGE all responses - then point them to the word - WE!)</a:t>
            </a:r>
          </a:p>
          <a:p>
            <a:pPr marL="220578" indent="-220578" defTabSz="457200">
              <a:lnSpc>
                <a:spcPct val="117999"/>
              </a:lnSpc>
              <a:buSzPct val="100000"/>
              <a:buChar char="•"/>
              <a:defRPr sz="2200">
                <a:latin typeface="Helvetica Neue"/>
                <a:ea typeface="Helvetica Neue"/>
                <a:cs typeface="Helvetica Neue"/>
                <a:sym typeface="Helvetica Neue"/>
              </a:defRPr>
            </a:pPr>
            <a:r>
              <a:t>Without WE none of this happens! Not some, not a few, ALL of US!</a:t>
            </a:r>
          </a:p>
          <a:p>
            <a:pPr defTabSz="4572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0:26 - 0:29</a:t>
            </a:r>
          </a:p>
          <a:p>
            <a:pPr defTabSz="457200">
              <a:lnSpc>
                <a:spcPct val="117999"/>
              </a:lnSpc>
              <a:defRPr sz="2200" b="1">
                <a:latin typeface="Helvetica Neue"/>
                <a:ea typeface="Helvetica Neue"/>
                <a:cs typeface="Helvetica Neue"/>
                <a:sym typeface="Helvetica Neue"/>
              </a:defRPr>
            </a:pPr>
            <a:r>
              <a:t>3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b="1">
                <a:latin typeface="Helvetica Neue"/>
                <a:ea typeface="Helvetica Neue"/>
                <a:cs typeface="Helvetica Neue"/>
                <a:sym typeface="Helvetica Neue"/>
              </a:defRPr>
            </a:pPr>
            <a:r>
              <a:t>SAY:</a:t>
            </a:r>
          </a:p>
          <a:p>
            <a:pPr defTabSz="457200">
              <a:lnSpc>
                <a:spcPct val="117999"/>
              </a:lnSpc>
              <a:defRPr sz="2200">
                <a:latin typeface="Helvetica Neue"/>
                <a:ea typeface="Helvetica Neue"/>
                <a:cs typeface="Helvetica Neue"/>
                <a:sym typeface="Helvetica Neue"/>
              </a:defRPr>
            </a:pPr>
            <a:r>
              <a:t>Let’s think about it this way.</a:t>
            </a:r>
          </a:p>
          <a:p>
            <a:pPr marL="220578" indent="-220578" defTabSz="457200">
              <a:lnSpc>
                <a:spcPct val="117999"/>
              </a:lnSpc>
              <a:buSzPct val="100000"/>
              <a:buChar char="•"/>
              <a:defRPr sz="2200">
                <a:latin typeface="Helvetica Neue"/>
                <a:ea typeface="Helvetica Neue"/>
                <a:cs typeface="Helvetica Neue"/>
                <a:sym typeface="Helvetica Neue"/>
              </a:defRPr>
            </a:pPr>
            <a:r>
              <a:t>What are some of your tasks at our events? (Look for: taking tickets, selling concessions, etc.) </a:t>
            </a:r>
          </a:p>
          <a:p>
            <a:pPr marL="220578" indent="-220578" defTabSz="457200">
              <a:lnSpc>
                <a:spcPct val="117999"/>
              </a:lnSpc>
              <a:buSzPct val="100000"/>
              <a:buChar char="•"/>
              <a:defRPr sz="2200">
                <a:latin typeface="Helvetica Neue"/>
                <a:ea typeface="Helvetica Neue"/>
                <a:cs typeface="Helvetica Neue"/>
                <a:sym typeface="Helvetica Neue"/>
              </a:defRPr>
            </a:pPr>
            <a:r>
              <a:t>Do we have any one in tickets, selling concessions, parking or ALL THREE , haha)</a:t>
            </a:r>
          </a:p>
          <a:p>
            <a:pPr defTabSz="457200">
              <a:lnSpc>
                <a:spcPct val="117999"/>
              </a:lnSpc>
              <a:defRPr sz="2200">
                <a:latin typeface="Helvetica Neue"/>
                <a:ea typeface="Helvetica Neue"/>
                <a:cs typeface="Helvetica Neue"/>
                <a:sym typeface="Helvetica Neue"/>
              </a:defRPr>
            </a:pPr>
            <a:r>
              <a:t>• Tasks are important and must get done, but the most important thing is that we STAY on PURPOSE.</a:t>
            </a:r>
          </a:p>
          <a:p>
            <a:pPr defTabSz="457200">
              <a:lnSpc>
                <a:spcPct val="117999"/>
              </a:lnSpc>
              <a:defRPr sz="2200">
                <a:latin typeface="Helvetica Neue"/>
                <a:ea typeface="Helvetica Neue"/>
                <a:cs typeface="Helvetica Neue"/>
                <a:sym typeface="Helvetica Neue"/>
              </a:defRPr>
            </a:pPr>
            <a:r>
              <a:t>• Whether you play or watch sports, you know everyone has a role and task to perform on a team.</a:t>
            </a:r>
          </a:p>
          <a:p>
            <a:pPr marL="220578" indent="-220578" defTabSz="457200">
              <a:lnSpc>
                <a:spcPct val="117999"/>
              </a:lnSpc>
              <a:buSzPct val="100000"/>
              <a:buChar char="•"/>
              <a:defRPr sz="2200">
                <a:latin typeface="Helvetica Neue"/>
                <a:ea typeface="Helvetica Neue"/>
                <a:cs typeface="Helvetica Neue"/>
                <a:sym typeface="Helvetica Neue"/>
              </a:defRPr>
            </a:pPr>
            <a:r>
              <a:t>With a clear purpose, teams can go further faster and achieve things that are beyond what any one task or individual can do.</a:t>
            </a:r>
          </a:p>
          <a:p>
            <a:pPr marL="220578" indent="-220578" defTabSz="457200">
              <a:lnSpc>
                <a:spcPct val="117999"/>
              </a:lnSpc>
              <a:buSzPct val="100000"/>
              <a:buChar char="•"/>
              <a:defRPr sz="2200">
                <a:latin typeface="Helvetica Neue"/>
                <a:ea typeface="Helvetica Neue"/>
                <a:cs typeface="Helvetica Neue"/>
                <a:sym typeface="Helvetica Neue"/>
              </a:defRPr>
            </a:pPr>
            <a:r>
              <a:t>When we keep our purpose TOP OF MIND: </a:t>
            </a:r>
            <a:r>
              <a:rPr b="1"/>
              <a:t>We create a respectful and engaging educational environment through athletics, for everyone.</a:t>
            </a:r>
            <a:r>
              <a:t> </a:t>
            </a:r>
          </a:p>
          <a:p>
            <a:pPr marL="220578" indent="-220578" defTabSz="457200">
              <a:lnSpc>
                <a:spcPct val="117999"/>
              </a:lnSpc>
              <a:buSzPct val="100000"/>
              <a:buChar char="•"/>
              <a:defRPr sz="2200">
                <a:latin typeface="Helvetica Neue"/>
                <a:ea typeface="Helvetica Neue"/>
                <a:cs typeface="Helvetica Neue"/>
                <a:sym typeface="Helvetica Neue"/>
              </a:defRPr>
            </a:pPr>
            <a:r>
              <a:t>When we say purpose vs. task, we mean to go beyond your task and focus on our purpose.</a:t>
            </a:r>
          </a:p>
          <a:p>
            <a:pPr marL="220578" indent="-220578" defTabSz="457200">
              <a:lnSpc>
                <a:spcPct val="117999"/>
              </a:lnSpc>
              <a:buSzPct val="100000"/>
              <a:buChar char="•"/>
              <a:defRPr sz="2200">
                <a:latin typeface="Helvetica Neue"/>
                <a:ea typeface="Helvetica Neue"/>
                <a:cs typeface="Helvetica Neue"/>
                <a:sym typeface="Helvetica Neue"/>
              </a:defRPr>
            </a:pPr>
            <a:r>
              <a:t>Sometimes it may be necessary to PAUSE the task we are doing in order to deliver on our Common Purpose. Then, resume the task. We can do our ROLE but now it has a SOUL.</a:t>
            </a:r>
          </a:p>
          <a:p>
            <a:pPr marL="220578" indent="-220578" defTabSz="457200">
              <a:lnSpc>
                <a:spcPct val="117999"/>
              </a:lnSpc>
              <a:buSzPct val="100000"/>
              <a:buChar char="•"/>
              <a:defRPr sz="2200">
                <a:latin typeface="Helvetica Neue"/>
                <a:ea typeface="Helvetica Neue"/>
                <a:cs typeface="Helvetica Neue"/>
                <a:sym typeface="Helvetica Neue"/>
              </a:defRPr>
            </a:pPr>
            <a:r>
              <a:t>Being on purpose means serving, interacting, assisting, and making connections with our fans and each other.</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rPr b="1"/>
              <a:t>Let me share a story </a:t>
            </a:r>
            <a:r>
              <a:t>: insert Fernando’s new story.</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SAY:</a:t>
            </a:r>
            <a:br/>
            <a:r>
              <a:t>FAC 2 I think they are ready to Make It Their OWN… (that is the cue to start handing out EASLE paper to each table)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FAC 1</a:t>
            </a:r>
          </a:p>
          <a:p>
            <a:pPr defTabSz="457200">
              <a:lnSpc>
                <a:spcPct val="117999"/>
              </a:lnSpc>
              <a:defRPr sz="2200" b="1">
                <a:latin typeface="Helvetica Neue"/>
                <a:ea typeface="Helvetica Neue"/>
                <a:cs typeface="Helvetica Neue"/>
                <a:sym typeface="Helvetica Neue"/>
              </a:defRPr>
            </a:pPr>
            <a:r>
              <a:t>0:29 - 0:30</a:t>
            </a:r>
          </a:p>
          <a:p>
            <a:pPr defTabSz="457200">
              <a:lnSpc>
                <a:spcPct val="117999"/>
              </a:lnSpc>
              <a:defRPr sz="2200" b="1">
                <a:latin typeface="Helvetica Neue"/>
                <a:ea typeface="Helvetica Neue"/>
                <a:cs typeface="Helvetica Neue"/>
                <a:sym typeface="Helvetica Neue"/>
              </a:defRPr>
            </a:pPr>
            <a:r>
              <a:t>&gt;1 min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SAY:</a:t>
            </a:r>
          </a:p>
          <a:p>
            <a:pPr marL="220578" indent="-220578" defTabSz="457200">
              <a:lnSpc>
                <a:spcPct val="117999"/>
              </a:lnSpc>
              <a:buSzPct val="100000"/>
              <a:buChar char="•"/>
              <a:defRPr sz="2200">
                <a:latin typeface="Helvetica Neue"/>
                <a:ea typeface="Helvetica Neue"/>
                <a:cs typeface="Helvetica Neue"/>
                <a:sym typeface="Helvetica Neue"/>
              </a:defRPr>
            </a:pPr>
            <a:r>
              <a:t>So what do you ALL think OUR common purpose would look like if it came to LIFE on Game Day?</a:t>
            </a:r>
          </a:p>
          <a:p>
            <a:pPr marL="220578" indent="-220578" defTabSz="457200">
              <a:lnSpc>
                <a:spcPct val="117999"/>
              </a:lnSpc>
              <a:buSzPct val="100000"/>
              <a:buChar char="•"/>
              <a:defRPr sz="2200">
                <a:latin typeface="Helvetica Neue"/>
                <a:ea typeface="Helvetica Neue"/>
                <a:cs typeface="Helvetica Neue"/>
                <a:sym typeface="Helvetica Neue"/>
              </a:defRPr>
            </a:pPr>
            <a:r>
              <a:t>Thats what we want you all to do next as FAC 2 hands out the paper you all will use…</a:t>
            </a:r>
          </a:p>
          <a:p>
            <a:pPr defTabSz="4572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START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Rectangle"/>
          <p:cNvSpPr/>
          <p:nvPr/>
        </p:nvSpPr>
        <p:spPr>
          <a:xfrm>
            <a:off x="-25400" y="13144500"/>
            <a:ext cx="24434800" cy="825500"/>
          </a:xfrm>
          <a:prstGeom prst="rect">
            <a:avLst/>
          </a:prstGeom>
          <a:solidFill>
            <a:srgbClr val="AF3333"/>
          </a:solidFill>
          <a:ln w="12700">
            <a:miter lim="400000"/>
          </a:ln>
        </p:spPr>
        <p:txBody>
          <a:bodyPr lIns="38100" tIns="38100" rIns="38100" bIns="38100" anchor="ctr"/>
          <a:lstStyle/>
          <a:p>
            <a:pPr algn="ctr" defTabSz="825500">
              <a:defRPr sz="4400">
                <a:solidFill>
                  <a:srgbClr val="FFFFFF"/>
                </a:solidFill>
                <a:latin typeface="Gill Sans Light"/>
                <a:ea typeface="Gill Sans Light"/>
                <a:cs typeface="Gill Sans Light"/>
                <a:sym typeface="Gill Sans Light"/>
              </a:defRPr>
            </a:pPr>
            <a:endParaRPr/>
          </a:p>
        </p:txBody>
      </p:sp>
      <p:sp>
        <p:nvSpPr>
          <p:cNvPr id="13" name="Line"/>
          <p:cNvSpPr/>
          <p:nvPr/>
        </p:nvSpPr>
        <p:spPr>
          <a:xfrm>
            <a:off x="-241300" y="13131800"/>
            <a:ext cx="27956409" cy="0"/>
          </a:xfrm>
          <a:prstGeom prst="line">
            <a:avLst/>
          </a:prstGeom>
          <a:ln w="25400">
            <a:solidFill>
              <a:srgbClr val="000000"/>
            </a:solidFill>
            <a:miter lim="400000"/>
          </a:ln>
        </p:spPr>
        <p:txBody>
          <a:bodyPr lIns="50800" tIns="50800" rIns="50800" bIns="50800" anchor="ctr"/>
          <a:lstStyle/>
          <a:p>
            <a:pPr defTabSz="457200">
              <a:defRPr sz="1200">
                <a:latin typeface="+mn-lt"/>
                <a:ea typeface="+mn-ea"/>
                <a:cs typeface="+mn-cs"/>
                <a:sym typeface="Helvetica"/>
              </a:defRPr>
            </a:pPr>
            <a:endParaRPr/>
          </a:p>
        </p:txBody>
      </p:sp>
      <p:sp>
        <p:nvSpPr>
          <p:cNvPr id="14" name="As to Disney Artwork/Properties: ©Disney"/>
          <p:cNvSpPr txBox="1"/>
          <p:nvPr/>
        </p:nvSpPr>
        <p:spPr>
          <a:xfrm>
            <a:off x="187880" y="13305908"/>
            <a:ext cx="5003801" cy="2286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457200">
              <a:lnSpc>
                <a:spcPts val="2900"/>
              </a:lnSpc>
              <a:defRPr sz="1500" b="1" spc="-45">
                <a:solidFill>
                  <a:srgbClr val="E7E7E6"/>
                </a:solidFill>
                <a:latin typeface="Century Gothic"/>
                <a:ea typeface="Century Gothic"/>
                <a:cs typeface="Century Gothic"/>
                <a:sym typeface="Century Gothic"/>
              </a:defRPr>
            </a:lvl1pPr>
          </a:lstStyle>
          <a:p>
            <a:r>
              <a:t>As to Disney Artwork/Properties: ©Disney</a:t>
            </a:r>
          </a:p>
        </p:txBody>
      </p:sp>
      <p:pic>
        <p:nvPicPr>
          <p:cNvPr id="15" name="SC_NTSC Color Bar.jpg" descr="SC_NTSC Color Bar.jpg"/>
          <p:cNvPicPr>
            <a:picLocks noChangeAspect="1"/>
          </p:cNvPicPr>
          <p:nvPr/>
        </p:nvPicPr>
        <p:blipFill>
          <a:blip r:embed="rId3"/>
          <a:stretch>
            <a:fillRect/>
          </a:stretch>
        </p:blipFill>
        <p:spPr>
          <a:xfrm>
            <a:off x="-50800" y="-2324100"/>
            <a:ext cx="24468667" cy="18351500"/>
          </a:xfrm>
          <a:prstGeom prst="rect">
            <a:avLst/>
          </a:prstGeom>
          <a:ln w="12700">
            <a:miter lim="400000"/>
          </a:ln>
        </p:spPr>
      </p:pic>
      <p:sp>
        <p:nvSpPr>
          <p:cNvPr id="16" name="Slide Number"/>
          <p:cNvSpPr txBox="1">
            <a:spLocks noGrp="1"/>
          </p:cNvSpPr>
          <p:nvPr>
            <p:ph type="sldNum" sz="quarter" idx="2"/>
          </p:nvPr>
        </p:nvSpPr>
        <p:spPr>
          <a:xfrm>
            <a:off x="12021184" y="13182600"/>
            <a:ext cx="342901" cy="355600"/>
          </a:xfrm>
          <a:prstGeom prst="rect">
            <a:avLst/>
          </a:prstGeom>
        </p:spPr>
        <p:txBody>
          <a:bodyPr/>
          <a:lstStyle>
            <a:lvl1pPr>
              <a:defRPr sz="1800">
                <a:solidFill>
                  <a:srgbClr val="232323"/>
                </a:solidFill>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3" name="Body Level One…"/>
          <p:cNvSpPr txBox="1">
            <a:spLocks noGrp="1"/>
          </p:cNvSpPr>
          <p:nvPr>
            <p:ph type="body" idx="1"/>
          </p:nvPr>
        </p:nvSpPr>
        <p:spPr>
          <a:xfrm>
            <a:off x="1256316" y="4353966"/>
            <a:ext cx="20828001" cy="7382968"/>
          </a:xfrm>
          <a:prstGeom prst="rect">
            <a:avLst/>
          </a:prstGeom>
        </p:spPr>
        <p:txBody>
          <a:bodyPr anchor="t"/>
          <a:lstStyle>
            <a:lvl1pPr marL="0" indent="0" algn="ctr">
              <a:spcBef>
                <a:spcPts val="2000"/>
              </a:spcBef>
              <a:buSzTx/>
              <a:buNone/>
              <a:defRPr sz="5000">
                <a:solidFill>
                  <a:srgbClr val="002855"/>
                </a:solidFill>
                <a:latin typeface="Helvetica Neue"/>
                <a:ea typeface="Helvetica Neue"/>
                <a:cs typeface="Helvetica Neue"/>
                <a:sym typeface="Helvetica Neue"/>
              </a:defRPr>
            </a:lvl1pPr>
            <a:lvl2pPr marL="0" indent="228600" algn="ctr">
              <a:spcBef>
                <a:spcPts val="2000"/>
              </a:spcBef>
              <a:buSzTx/>
              <a:buNone/>
              <a:defRPr sz="5000">
                <a:solidFill>
                  <a:srgbClr val="002855"/>
                </a:solidFill>
                <a:latin typeface="Helvetica Neue"/>
                <a:ea typeface="Helvetica Neue"/>
                <a:cs typeface="Helvetica Neue"/>
                <a:sym typeface="Helvetica Neue"/>
              </a:defRPr>
            </a:lvl2pPr>
            <a:lvl3pPr marL="0" indent="457200" algn="ctr">
              <a:spcBef>
                <a:spcPts val="2000"/>
              </a:spcBef>
              <a:buSzTx/>
              <a:buNone/>
              <a:defRPr sz="5000">
                <a:solidFill>
                  <a:srgbClr val="002855"/>
                </a:solidFill>
                <a:latin typeface="Helvetica Neue"/>
                <a:ea typeface="Helvetica Neue"/>
                <a:cs typeface="Helvetica Neue"/>
                <a:sym typeface="Helvetica Neue"/>
              </a:defRPr>
            </a:lvl3pPr>
            <a:lvl4pPr marL="0" indent="685800" algn="ctr">
              <a:spcBef>
                <a:spcPts val="2000"/>
              </a:spcBef>
              <a:buSzTx/>
              <a:buNone/>
              <a:defRPr sz="5000">
                <a:solidFill>
                  <a:srgbClr val="002855"/>
                </a:solidFill>
                <a:latin typeface="Helvetica Neue"/>
                <a:ea typeface="Helvetica Neue"/>
                <a:cs typeface="Helvetica Neue"/>
                <a:sym typeface="Helvetica Neue"/>
              </a:defRPr>
            </a:lvl4pPr>
            <a:lvl5pPr marL="0" indent="914400" algn="ctr">
              <a:spcBef>
                <a:spcPts val="2000"/>
              </a:spcBef>
              <a:buSzTx/>
              <a:buNone/>
              <a:defRPr sz="5000">
                <a:solidFill>
                  <a:srgbClr val="002855"/>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 name="Rectangle"/>
          <p:cNvSpPr/>
          <p:nvPr/>
        </p:nvSpPr>
        <p:spPr>
          <a:xfrm>
            <a:off x="0" y="13004800"/>
            <a:ext cx="24383999" cy="711201"/>
          </a:xfrm>
          <a:prstGeom prst="rect">
            <a:avLst/>
          </a:prstGeom>
          <a:solidFill>
            <a:srgbClr val="002855"/>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25" name="Rectangle"/>
          <p:cNvSpPr/>
          <p:nvPr/>
        </p:nvSpPr>
        <p:spPr>
          <a:xfrm>
            <a:off x="0" y="-6350"/>
            <a:ext cx="24383999" cy="2171701"/>
          </a:xfrm>
          <a:prstGeom prst="rect">
            <a:avLst/>
          </a:prstGeom>
          <a:solidFill>
            <a:srgbClr val="0074C8"/>
          </a:solidFill>
          <a:ln w="12700">
            <a:miter lim="400000"/>
          </a:ln>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26" name="Triangle"/>
          <p:cNvSpPr/>
          <p:nvPr/>
        </p:nvSpPr>
        <p:spPr>
          <a:xfrm rot="16200000">
            <a:off x="21025983" y="-1251933"/>
            <a:ext cx="2286001" cy="45485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855"/>
          </a:solidFill>
          <a:ln w="12700">
            <a:miter lim="400000"/>
          </a:ln>
        </p:spPr>
        <p:txBody>
          <a:bodyPr tIns="91439" bIns="91439" anchor="ctr"/>
          <a:lstStyle/>
          <a:p>
            <a:endParaRPr/>
          </a:p>
        </p:txBody>
      </p:sp>
      <p:pic>
        <p:nvPicPr>
          <p:cNvPr id="2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2479" y="-1660405"/>
            <a:ext cx="5629746" cy="3184107"/>
          </a:xfrm>
          <a:prstGeom prst="rect">
            <a:avLst/>
          </a:prstGeom>
          <a:ln w="12700">
            <a:miter lim="400000"/>
          </a:ln>
        </p:spPr>
      </p:pic>
      <p:pic>
        <p:nvPicPr>
          <p:cNvPr id="2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1618" y="-1762005"/>
            <a:ext cx="5629746" cy="3184107"/>
          </a:xfrm>
          <a:prstGeom prst="rect">
            <a:avLst/>
          </a:prstGeom>
          <a:ln w="12700">
            <a:miter lim="400000"/>
          </a:ln>
        </p:spPr>
      </p:pic>
      <p:sp>
        <p:nvSpPr>
          <p:cNvPr id="29" name="Title Text"/>
          <p:cNvSpPr txBox="1">
            <a:spLocks noGrp="1"/>
          </p:cNvSpPr>
          <p:nvPr>
            <p:ph type="title"/>
          </p:nvPr>
        </p:nvSpPr>
        <p:spPr>
          <a:xfrm>
            <a:off x="-13684" y="50799"/>
            <a:ext cx="24384001" cy="2057402"/>
          </a:xfrm>
          <a:prstGeom prst="rect">
            <a:avLst/>
          </a:prstGeom>
        </p:spPr>
        <p:txBody>
          <a:bodyPr/>
          <a:lstStyle>
            <a:lvl1pPr>
              <a:defRPr sz="7000" b="1" cap="all" spc="140">
                <a:solidFill>
                  <a:srgbClr val="FFFFFF"/>
                </a:solidFill>
                <a:latin typeface="Helvetica Neue"/>
                <a:ea typeface="Helvetica Neue"/>
                <a:cs typeface="Helvetica Neue"/>
                <a:sym typeface="Helvetica Neue"/>
              </a:defRPr>
            </a:lvl1pPr>
          </a:lstStyle>
          <a:p>
            <a:r>
              <a:t>Title Text</a:t>
            </a:r>
          </a:p>
        </p:txBody>
      </p:sp>
      <p:pic>
        <p:nvPicPr>
          <p:cNvPr id="30" name="MGDY_PRI_RGB.png" descr="MGDY_PRI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6375" y="11189398"/>
            <a:ext cx="3208209" cy="1653781"/>
          </a:xfrm>
          <a:prstGeom prst="rect">
            <a:avLst/>
          </a:prstGeom>
          <a:ln w="12700">
            <a:miter lim="400000"/>
          </a:ln>
        </p:spPr>
      </p:pic>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sp>
        <p:nvSpPr>
          <p:cNvPr id="38" name="Body Level One…"/>
          <p:cNvSpPr txBox="1">
            <a:spLocks noGrp="1"/>
          </p:cNvSpPr>
          <p:nvPr>
            <p:ph type="body" idx="1"/>
          </p:nvPr>
        </p:nvSpPr>
        <p:spPr>
          <a:xfrm>
            <a:off x="1256316" y="4353966"/>
            <a:ext cx="20828001" cy="7382968"/>
          </a:xfrm>
          <a:prstGeom prst="rect">
            <a:avLst/>
          </a:prstGeom>
        </p:spPr>
        <p:txBody>
          <a:bodyPr anchor="t"/>
          <a:lstStyle>
            <a:lvl1pPr marL="0" indent="0" algn="ctr">
              <a:spcBef>
                <a:spcPts val="2000"/>
              </a:spcBef>
              <a:buSzTx/>
              <a:buNone/>
              <a:defRPr sz="5000">
                <a:solidFill>
                  <a:srgbClr val="002855"/>
                </a:solidFill>
                <a:latin typeface="Helvetica Neue"/>
                <a:ea typeface="Helvetica Neue"/>
                <a:cs typeface="Helvetica Neue"/>
                <a:sym typeface="Helvetica Neue"/>
              </a:defRPr>
            </a:lvl1pPr>
            <a:lvl2pPr marL="0" indent="228600" algn="ctr">
              <a:spcBef>
                <a:spcPts val="2000"/>
              </a:spcBef>
              <a:buSzTx/>
              <a:buNone/>
              <a:defRPr sz="5000">
                <a:solidFill>
                  <a:srgbClr val="002855"/>
                </a:solidFill>
                <a:latin typeface="Helvetica Neue"/>
                <a:ea typeface="Helvetica Neue"/>
                <a:cs typeface="Helvetica Neue"/>
                <a:sym typeface="Helvetica Neue"/>
              </a:defRPr>
            </a:lvl2pPr>
            <a:lvl3pPr marL="0" indent="457200" algn="ctr">
              <a:spcBef>
                <a:spcPts val="2000"/>
              </a:spcBef>
              <a:buSzTx/>
              <a:buNone/>
              <a:defRPr sz="5000">
                <a:solidFill>
                  <a:srgbClr val="002855"/>
                </a:solidFill>
                <a:latin typeface="Helvetica Neue"/>
                <a:ea typeface="Helvetica Neue"/>
                <a:cs typeface="Helvetica Neue"/>
                <a:sym typeface="Helvetica Neue"/>
              </a:defRPr>
            </a:lvl3pPr>
            <a:lvl4pPr marL="0" indent="685800" algn="ctr">
              <a:spcBef>
                <a:spcPts val="2000"/>
              </a:spcBef>
              <a:buSzTx/>
              <a:buNone/>
              <a:defRPr sz="5000">
                <a:solidFill>
                  <a:srgbClr val="002855"/>
                </a:solidFill>
                <a:latin typeface="Helvetica Neue"/>
                <a:ea typeface="Helvetica Neue"/>
                <a:cs typeface="Helvetica Neue"/>
                <a:sym typeface="Helvetica Neue"/>
              </a:defRPr>
            </a:lvl4pPr>
            <a:lvl5pPr marL="0" indent="914400" algn="ctr">
              <a:spcBef>
                <a:spcPts val="2000"/>
              </a:spcBef>
              <a:buSzTx/>
              <a:buNone/>
              <a:defRPr sz="5000">
                <a:solidFill>
                  <a:srgbClr val="002855"/>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9" name="Rectangle"/>
          <p:cNvSpPr/>
          <p:nvPr/>
        </p:nvSpPr>
        <p:spPr>
          <a:xfrm>
            <a:off x="0" y="13004800"/>
            <a:ext cx="24383999" cy="711201"/>
          </a:xfrm>
          <a:prstGeom prst="rect">
            <a:avLst/>
          </a:prstGeom>
          <a:solidFill>
            <a:srgbClr val="002855"/>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40" name="Rectangle"/>
          <p:cNvSpPr/>
          <p:nvPr/>
        </p:nvSpPr>
        <p:spPr>
          <a:xfrm>
            <a:off x="0" y="-6350"/>
            <a:ext cx="24383999" cy="2171701"/>
          </a:xfrm>
          <a:prstGeom prst="rect">
            <a:avLst/>
          </a:prstGeom>
          <a:solidFill>
            <a:srgbClr val="0074C8"/>
          </a:solidFill>
          <a:ln w="12700">
            <a:miter lim="400000"/>
          </a:ln>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41" name="Triangle"/>
          <p:cNvSpPr/>
          <p:nvPr/>
        </p:nvSpPr>
        <p:spPr>
          <a:xfrm rot="16200000">
            <a:off x="21025983" y="-1251933"/>
            <a:ext cx="2286001" cy="45485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855"/>
          </a:solidFill>
          <a:ln w="12700">
            <a:miter lim="400000"/>
          </a:ln>
        </p:spPr>
        <p:txBody>
          <a:bodyPr tIns="91439" bIns="91439" anchor="ctr"/>
          <a:lstStyle/>
          <a:p>
            <a:endParaRPr/>
          </a:p>
        </p:txBody>
      </p:sp>
      <p:pic>
        <p:nvPicPr>
          <p:cNvPr id="4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2479" y="-1660405"/>
            <a:ext cx="5629746" cy="3184107"/>
          </a:xfrm>
          <a:prstGeom prst="rect">
            <a:avLst/>
          </a:prstGeom>
          <a:ln w="12700">
            <a:miter lim="400000"/>
          </a:ln>
        </p:spPr>
      </p:pic>
      <p:pic>
        <p:nvPicPr>
          <p:cNvPr id="4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1618" y="-1762005"/>
            <a:ext cx="5629746" cy="3184107"/>
          </a:xfrm>
          <a:prstGeom prst="rect">
            <a:avLst/>
          </a:prstGeom>
          <a:ln w="12700">
            <a:miter lim="400000"/>
          </a:ln>
        </p:spPr>
      </p:pic>
      <p:sp>
        <p:nvSpPr>
          <p:cNvPr id="44" name="Title Text"/>
          <p:cNvSpPr txBox="1">
            <a:spLocks noGrp="1"/>
          </p:cNvSpPr>
          <p:nvPr>
            <p:ph type="title"/>
          </p:nvPr>
        </p:nvSpPr>
        <p:spPr>
          <a:xfrm>
            <a:off x="50800" y="-6350"/>
            <a:ext cx="24282400" cy="2171701"/>
          </a:xfrm>
          <a:prstGeom prst="rect">
            <a:avLst/>
          </a:prstGeom>
        </p:spPr>
        <p:txBody>
          <a:bodyPr/>
          <a:lstStyle>
            <a:lvl1pPr>
              <a:defRPr sz="7000" b="1" cap="all" spc="140">
                <a:solidFill>
                  <a:srgbClr val="FFFFFF"/>
                </a:solidFill>
                <a:latin typeface="Helvetica Neue"/>
                <a:ea typeface="Helvetica Neue"/>
                <a:cs typeface="Helvetica Neue"/>
                <a:sym typeface="Helvetica Neue"/>
              </a:defRPr>
            </a:lvl1p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2" name="Rectangle"/>
          <p:cNvSpPr/>
          <p:nvPr/>
        </p:nvSpPr>
        <p:spPr>
          <a:xfrm>
            <a:off x="0" y="13004800"/>
            <a:ext cx="24383999" cy="711201"/>
          </a:xfrm>
          <a:prstGeom prst="rect">
            <a:avLst/>
          </a:prstGeom>
          <a:solidFill>
            <a:srgbClr val="002855"/>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53" name="Body Level One…"/>
          <p:cNvSpPr txBox="1">
            <a:spLocks noGrp="1"/>
          </p:cNvSpPr>
          <p:nvPr>
            <p:ph type="body" sz="half" idx="1"/>
          </p:nvPr>
        </p:nvSpPr>
        <p:spPr>
          <a:xfrm>
            <a:off x="7823696" y="3244850"/>
            <a:ext cx="8736608" cy="9207500"/>
          </a:xfrm>
          <a:prstGeom prst="rect">
            <a:avLst/>
          </a:prstGeom>
        </p:spPr>
        <p:txBody>
          <a:bodyPr/>
          <a:lstStyle>
            <a:lvl1pPr>
              <a:spcBef>
                <a:spcPts val="5900"/>
              </a:spcBef>
              <a:buChar char="✦"/>
              <a:defRPr sz="5000">
                <a:solidFill>
                  <a:srgbClr val="002855"/>
                </a:solidFill>
                <a:latin typeface="Helvetica Neue"/>
                <a:ea typeface="Helvetica Neue"/>
                <a:cs typeface="Helvetica Neue"/>
                <a:sym typeface="Helvetica Neue"/>
              </a:defRPr>
            </a:lvl1pPr>
            <a:lvl2pPr marL="1245576" indent="-610576">
              <a:spcBef>
                <a:spcPts val="5900"/>
              </a:spcBef>
              <a:defRPr sz="5000">
                <a:solidFill>
                  <a:srgbClr val="002855"/>
                </a:solidFill>
                <a:latin typeface="Helvetica Neue"/>
                <a:ea typeface="Helvetica Neue"/>
                <a:cs typeface="Helvetica Neue"/>
                <a:sym typeface="Helvetica Neue"/>
              </a:defRPr>
            </a:lvl2pPr>
            <a:lvl3pPr marL="1880576" indent="-610576">
              <a:spcBef>
                <a:spcPts val="5900"/>
              </a:spcBef>
              <a:defRPr sz="5000">
                <a:solidFill>
                  <a:srgbClr val="002855"/>
                </a:solidFill>
                <a:latin typeface="Helvetica Neue"/>
                <a:ea typeface="Helvetica Neue"/>
                <a:cs typeface="Helvetica Neue"/>
                <a:sym typeface="Helvetica Neue"/>
              </a:defRPr>
            </a:lvl3pPr>
            <a:lvl4pPr marL="2515576" indent="-610576">
              <a:spcBef>
                <a:spcPts val="5900"/>
              </a:spcBef>
              <a:defRPr sz="5000">
                <a:solidFill>
                  <a:srgbClr val="002855"/>
                </a:solidFill>
                <a:latin typeface="Helvetica Neue"/>
                <a:ea typeface="Helvetica Neue"/>
                <a:cs typeface="Helvetica Neue"/>
                <a:sym typeface="Helvetica Neue"/>
              </a:defRPr>
            </a:lvl4pPr>
            <a:lvl5pPr marL="3150576" indent="-610576">
              <a:spcBef>
                <a:spcPts val="5900"/>
              </a:spcBef>
              <a:defRPr sz="5000">
                <a:solidFill>
                  <a:srgbClr val="002855"/>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4" name="Rectangle"/>
          <p:cNvSpPr/>
          <p:nvPr/>
        </p:nvSpPr>
        <p:spPr>
          <a:xfrm>
            <a:off x="0" y="-6350"/>
            <a:ext cx="24383999" cy="2171701"/>
          </a:xfrm>
          <a:prstGeom prst="rect">
            <a:avLst/>
          </a:prstGeom>
          <a:solidFill>
            <a:srgbClr val="0074C8"/>
          </a:solidFill>
          <a:ln w="12700">
            <a:miter lim="400000"/>
          </a:ln>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55" name="Triangle"/>
          <p:cNvSpPr/>
          <p:nvPr/>
        </p:nvSpPr>
        <p:spPr>
          <a:xfrm rot="16200000">
            <a:off x="21025983" y="-1251933"/>
            <a:ext cx="2286001" cy="45485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855"/>
          </a:solidFill>
          <a:ln w="12700">
            <a:miter lim="400000"/>
          </a:ln>
        </p:spPr>
        <p:txBody>
          <a:bodyPr tIns="91439" bIns="91439" anchor="ctr"/>
          <a:lstStyle/>
          <a:p>
            <a:endParaRPr/>
          </a:p>
        </p:txBody>
      </p:sp>
      <p:pic>
        <p:nvPicPr>
          <p:cNvPr id="5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2479" y="-1660405"/>
            <a:ext cx="5629746" cy="3184107"/>
          </a:xfrm>
          <a:prstGeom prst="rect">
            <a:avLst/>
          </a:prstGeom>
          <a:ln w="12700">
            <a:miter lim="400000"/>
          </a:ln>
        </p:spPr>
      </p:pic>
      <p:pic>
        <p:nvPicPr>
          <p:cNvPr id="5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1618" y="-1762005"/>
            <a:ext cx="5629746" cy="3184107"/>
          </a:xfrm>
          <a:prstGeom prst="rect">
            <a:avLst/>
          </a:prstGeom>
          <a:ln w="12700">
            <a:miter lim="400000"/>
          </a:ln>
        </p:spPr>
      </p:pic>
      <p:sp>
        <p:nvSpPr>
          <p:cNvPr id="58" name="Title Text"/>
          <p:cNvSpPr txBox="1">
            <a:spLocks noGrp="1"/>
          </p:cNvSpPr>
          <p:nvPr>
            <p:ph type="title"/>
          </p:nvPr>
        </p:nvSpPr>
        <p:spPr>
          <a:xfrm>
            <a:off x="-34490" y="50800"/>
            <a:ext cx="24452980" cy="2057401"/>
          </a:xfrm>
          <a:prstGeom prst="rect">
            <a:avLst/>
          </a:prstGeom>
        </p:spPr>
        <p:txBody>
          <a:bodyPr/>
          <a:lstStyle>
            <a:lvl1pPr>
              <a:defRPr sz="7000" b="1" cap="all" spc="140">
                <a:solidFill>
                  <a:srgbClr val="FFFFFF"/>
                </a:solidFill>
                <a:latin typeface="Helvetica Neue"/>
                <a:ea typeface="Helvetica Neue"/>
                <a:cs typeface="Helvetica Neue"/>
                <a:sym typeface="Helvetica Neue"/>
              </a:defRPr>
            </a:lvl1pPr>
          </a:lstStyle>
          <a:p>
            <a:r>
              <a:t>Title Text</a:t>
            </a:r>
          </a:p>
        </p:txBody>
      </p:sp>
      <p:pic>
        <p:nvPicPr>
          <p:cNvPr id="59" name="MGDY_PRI_RGB.png" descr="MGDY_PRI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6375" y="11189398"/>
            <a:ext cx="3208209" cy="1653781"/>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7" name="Body Level One…"/>
          <p:cNvSpPr txBox="1">
            <a:spLocks noGrp="1"/>
          </p:cNvSpPr>
          <p:nvPr>
            <p:ph type="body" sz="half" idx="1"/>
          </p:nvPr>
        </p:nvSpPr>
        <p:spPr>
          <a:xfrm>
            <a:off x="7861944" y="1784350"/>
            <a:ext cx="8660112" cy="10147300"/>
          </a:xfrm>
          <a:prstGeom prst="rect">
            <a:avLst/>
          </a:prstGeom>
        </p:spPr>
        <p:txBody>
          <a:bodyPr/>
          <a:lstStyle>
            <a:lvl1pPr>
              <a:spcBef>
                <a:spcPts val="5900"/>
              </a:spcBef>
              <a:buChar char="✦"/>
              <a:defRPr sz="5000">
                <a:solidFill>
                  <a:srgbClr val="002855"/>
                </a:solidFill>
                <a:latin typeface="Helvetica Neue"/>
                <a:ea typeface="Helvetica Neue"/>
                <a:cs typeface="Helvetica Neue"/>
                <a:sym typeface="Helvetica Neue"/>
              </a:defRPr>
            </a:lvl1pPr>
            <a:lvl2pPr marL="1245576" indent="-610576">
              <a:spcBef>
                <a:spcPts val="5900"/>
              </a:spcBef>
              <a:defRPr sz="5000">
                <a:solidFill>
                  <a:srgbClr val="002855"/>
                </a:solidFill>
                <a:latin typeface="Helvetica Neue"/>
                <a:ea typeface="Helvetica Neue"/>
                <a:cs typeface="Helvetica Neue"/>
                <a:sym typeface="Helvetica Neue"/>
              </a:defRPr>
            </a:lvl2pPr>
            <a:lvl3pPr marL="1880576" indent="-610576">
              <a:spcBef>
                <a:spcPts val="5900"/>
              </a:spcBef>
              <a:defRPr sz="5000">
                <a:solidFill>
                  <a:srgbClr val="002855"/>
                </a:solidFill>
                <a:latin typeface="Helvetica Neue"/>
                <a:ea typeface="Helvetica Neue"/>
                <a:cs typeface="Helvetica Neue"/>
                <a:sym typeface="Helvetica Neue"/>
              </a:defRPr>
            </a:lvl3pPr>
            <a:lvl4pPr marL="2515576" indent="-610576">
              <a:spcBef>
                <a:spcPts val="5900"/>
              </a:spcBef>
              <a:defRPr sz="5000">
                <a:solidFill>
                  <a:srgbClr val="002855"/>
                </a:solidFill>
                <a:latin typeface="Helvetica Neue"/>
                <a:ea typeface="Helvetica Neue"/>
                <a:cs typeface="Helvetica Neue"/>
                <a:sym typeface="Helvetica Neue"/>
              </a:defRPr>
            </a:lvl4pPr>
            <a:lvl5pPr marL="3150576" indent="-610576">
              <a:spcBef>
                <a:spcPts val="5900"/>
              </a:spcBef>
              <a:defRPr sz="5000">
                <a:solidFill>
                  <a:srgbClr val="002855"/>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8" name="Rectangle"/>
          <p:cNvSpPr/>
          <p:nvPr/>
        </p:nvSpPr>
        <p:spPr>
          <a:xfrm>
            <a:off x="0" y="13004800"/>
            <a:ext cx="24383999" cy="711201"/>
          </a:xfrm>
          <a:prstGeom prst="rect">
            <a:avLst/>
          </a:prstGeom>
          <a:solidFill>
            <a:srgbClr val="002855"/>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pic>
        <p:nvPicPr>
          <p:cNvPr id="69" name="MGDY_PRI_RGB.png" descr="MGDY_PRI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56375" y="11189398"/>
            <a:ext cx="3208209" cy="1653781"/>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77" name="Image"/>
          <p:cNvSpPr>
            <a:spLocks noGrp="1"/>
          </p:cNvSpPr>
          <p:nvPr>
            <p:ph type="pic" idx="21"/>
          </p:nvPr>
        </p:nvSpPr>
        <p:spPr>
          <a:xfrm>
            <a:off x="0" y="0"/>
            <a:ext cx="24384000" cy="16264467"/>
          </a:xfrm>
          <a:prstGeom prst="rect">
            <a:avLst/>
          </a:prstGeom>
          <a:ln w="12700"/>
        </p:spPr>
        <p:txBody>
          <a:bodyPr lIns="91439" tIns="45719" rIns="91439" bIns="45719" anchor="t">
            <a:noAutofit/>
          </a:bodyPr>
          <a:lstStyle/>
          <a:p>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5" name="Rectangle"/>
          <p:cNvSpPr/>
          <p:nvPr/>
        </p:nvSpPr>
        <p:spPr>
          <a:xfrm>
            <a:off x="0" y="13004800"/>
            <a:ext cx="24383999" cy="711201"/>
          </a:xfrm>
          <a:prstGeom prst="rect">
            <a:avLst/>
          </a:prstGeom>
          <a:solidFill>
            <a:srgbClr val="002855"/>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86" name="Image"/>
          <p:cNvSpPr>
            <a:spLocks noGrp="1"/>
          </p:cNvSpPr>
          <p:nvPr>
            <p:ph type="pic" sz="half" idx="21"/>
          </p:nvPr>
        </p:nvSpPr>
        <p:spPr>
          <a:xfrm>
            <a:off x="10871200" y="2924175"/>
            <a:ext cx="13944601" cy="9296400"/>
          </a:xfrm>
          <a:prstGeom prst="rect">
            <a:avLst/>
          </a:prstGeom>
          <a:ln w="127000">
            <a:solidFill>
              <a:srgbClr val="0074C8"/>
            </a:solidFill>
          </a:ln>
          <a:effectLst>
            <a:outerShdw blurRad="355600" rotWithShape="0">
              <a:srgbClr val="000000">
                <a:alpha val="75000"/>
              </a:srgbClr>
            </a:outerShdw>
          </a:effectLst>
        </p:spPr>
        <p:txBody>
          <a:bodyPr lIns="91439" tIns="45719" rIns="91439" bIns="45719" anchor="t">
            <a:noAutofit/>
          </a:bodyPr>
          <a:lstStyle/>
          <a:p>
            <a:endParaRPr/>
          </a:p>
        </p:txBody>
      </p:sp>
      <p:sp>
        <p:nvSpPr>
          <p:cNvPr id="87" name="Body Level One…"/>
          <p:cNvSpPr txBox="1">
            <a:spLocks noGrp="1"/>
          </p:cNvSpPr>
          <p:nvPr>
            <p:ph type="body" sz="half" idx="1"/>
          </p:nvPr>
        </p:nvSpPr>
        <p:spPr>
          <a:xfrm>
            <a:off x="1485900" y="2981325"/>
            <a:ext cx="10007600" cy="9207500"/>
          </a:xfrm>
          <a:prstGeom prst="rect">
            <a:avLst/>
          </a:prstGeom>
        </p:spPr>
        <p:txBody>
          <a:bodyPr/>
          <a:lstStyle>
            <a:lvl1pPr>
              <a:spcBef>
                <a:spcPts val="5900"/>
              </a:spcBef>
              <a:buChar char="✦"/>
              <a:defRPr sz="5000" b="1">
                <a:solidFill>
                  <a:srgbClr val="002855"/>
                </a:solidFill>
                <a:latin typeface="Helvetica Neue"/>
                <a:ea typeface="Helvetica Neue"/>
                <a:cs typeface="Helvetica Neue"/>
                <a:sym typeface="Helvetica Neue"/>
              </a:defRPr>
            </a:lvl1pPr>
            <a:lvl2pPr marL="1245576" indent="-610576">
              <a:spcBef>
                <a:spcPts val="5900"/>
              </a:spcBef>
              <a:defRPr sz="5000" b="1">
                <a:solidFill>
                  <a:srgbClr val="002855"/>
                </a:solidFill>
                <a:latin typeface="Helvetica Neue"/>
                <a:ea typeface="Helvetica Neue"/>
                <a:cs typeface="Helvetica Neue"/>
                <a:sym typeface="Helvetica Neue"/>
              </a:defRPr>
            </a:lvl2pPr>
            <a:lvl3pPr marL="1880576" indent="-610576">
              <a:spcBef>
                <a:spcPts val="5900"/>
              </a:spcBef>
              <a:defRPr sz="5000" b="1">
                <a:solidFill>
                  <a:srgbClr val="002855"/>
                </a:solidFill>
                <a:latin typeface="Helvetica Neue"/>
                <a:ea typeface="Helvetica Neue"/>
                <a:cs typeface="Helvetica Neue"/>
                <a:sym typeface="Helvetica Neue"/>
              </a:defRPr>
            </a:lvl3pPr>
            <a:lvl4pPr marL="2515576" indent="-610576">
              <a:spcBef>
                <a:spcPts val="5900"/>
              </a:spcBef>
              <a:defRPr sz="5000" b="1">
                <a:solidFill>
                  <a:srgbClr val="002855"/>
                </a:solidFill>
                <a:latin typeface="Helvetica Neue"/>
                <a:ea typeface="Helvetica Neue"/>
                <a:cs typeface="Helvetica Neue"/>
                <a:sym typeface="Helvetica Neue"/>
              </a:defRPr>
            </a:lvl4pPr>
            <a:lvl5pPr marL="3150576" indent="-610576">
              <a:spcBef>
                <a:spcPts val="5900"/>
              </a:spcBef>
              <a:defRPr sz="5000" b="1">
                <a:solidFill>
                  <a:srgbClr val="002855"/>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8" name="Rectangle"/>
          <p:cNvSpPr/>
          <p:nvPr/>
        </p:nvSpPr>
        <p:spPr>
          <a:xfrm>
            <a:off x="0" y="-6350"/>
            <a:ext cx="24383999" cy="2171701"/>
          </a:xfrm>
          <a:prstGeom prst="rect">
            <a:avLst/>
          </a:prstGeom>
          <a:solidFill>
            <a:srgbClr val="0074C8"/>
          </a:solidFill>
          <a:ln w="12700">
            <a:miter lim="400000"/>
          </a:ln>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89" name="Triangle"/>
          <p:cNvSpPr/>
          <p:nvPr/>
        </p:nvSpPr>
        <p:spPr>
          <a:xfrm rot="16200000">
            <a:off x="21025983" y="-1251933"/>
            <a:ext cx="2286001" cy="45485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855"/>
          </a:solidFill>
          <a:ln w="12700">
            <a:miter lim="400000"/>
          </a:ln>
        </p:spPr>
        <p:txBody>
          <a:bodyPr tIns="91439" bIns="91439" anchor="ctr"/>
          <a:lstStyle/>
          <a:p>
            <a:endParaRPr/>
          </a:p>
        </p:txBody>
      </p:sp>
      <p:pic>
        <p:nvPicPr>
          <p:cNvPr id="9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2479" y="-1660405"/>
            <a:ext cx="5629746" cy="3184107"/>
          </a:xfrm>
          <a:prstGeom prst="rect">
            <a:avLst/>
          </a:prstGeom>
          <a:ln w="12700">
            <a:miter lim="400000"/>
          </a:ln>
        </p:spPr>
      </p:pic>
      <p:pic>
        <p:nvPicPr>
          <p:cNvPr id="9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1618" y="-1762005"/>
            <a:ext cx="5629746" cy="3184107"/>
          </a:xfrm>
          <a:prstGeom prst="rect">
            <a:avLst/>
          </a:prstGeom>
          <a:ln w="12700">
            <a:miter lim="400000"/>
          </a:ln>
        </p:spPr>
      </p:pic>
      <p:sp>
        <p:nvSpPr>
          <p:cNvPr id="92" name="Title Text"/>
          <p:cNvSpPr txBox="1">
            <a:spLocks noGrp="1"/>
          </p:cNvSpPr>
          <p:nvPr>
            <p:ph type="title"/>
          </p:nvPr>
        </p:nvSpPr>
        <p:spPr>
          <a:xfrm>
            <a:off x="-1238" y="-6350"/>
            <a:ext cx="24386476" cy="2171701"/>
          </a:xfrm>
          <a:prstGeom prst="rect">
            <a:avLst/>
          </a:prstGeom>
        </p:spPr>
        <p:txBody>
          <a:bodyPr/>
          <a:lstStyle>
            <a:lvl1pPr>
              <a:defRPr sz="7000" b="1" cap="all" spc="140">
                <a:solidFill>
                  <a:srgbClr val="FFFFFF"/>
                </a:solidFill>
                <a:latin typeface="Helvetica Neue"/>
                <a:ea typeface="Helvetica Neue"/>
                <a:cs typeface="Helvetica Neue"/>
                <a:sym typeface="Helvetica Neue"/>
              </a:defRPr>
            </a:lvl1p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Bullets &amp; Photo copy">
    <p:spTree>
      <p:nvGrpSpPr>
        <p:cNvPr id="1" name=""/>
        <p:cNvGrpSpPr/>
        <p:nvPr/>
      </p:nvGrpSpPr>
      <p:grpSpPr>
        <a:xfrm>
          <a:off x="0" y="0"/>
          <a:ext cx="0" cy="0"/>
          <a:chOff x="0" y="0"/>
          <a:chExt cx="0" cy="0"/>
        </a:xfrm>
      </p:grpSpPr>
      <p:sp>
        <p:nvSpPr>
          <p:cNvPr id="100" name="Rectangle"/>
          <p:cNvSpPr/>
          <p:nvPr/>
        </p:nvSpPr>
        <p:spPr>
          <a:xfrm>
            <a:off x="0" y="-6350"/>
            <a:ext cx="24383999" cy="2171701"/>
          </a:xfrm>
          <a:prstGeom prst="rect">
            <a:avLst/>
          </a:prstGeom>
          <a:solidFill>
            <a:srgbClr val="0074C8"/>
          </a:solidFill>
          <a:ln w="12700">
            <a:miter lim="400000"/>
          </a:ln>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101" name="Triangle"/>
          <p:cNvSpPr/>
          <p:nvPr/>
        </p:nvSpPr>
        <p:spPr>
          <a:xfrm rot="16200000">
            <a:off x="21025983" y="-1251933"/>
            <a:ext cx="2286001" cy="45485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855"/>
          </a:solidFill>
          <a:ln w="12700">
            <a:miter lim="400000"/>
          </a:ln>
        </p:spPr>
        <p:txBody>
          <a:bodyPr tIns="91439" bIns="91439" anchor="ctr"/>
          <a:lstStyle/>
          <a:p>
            <a:endParaRPr/>
          </a:p>
        </p:txBody>
      </p:sp>
      <p:sp>
        <p:nvSpPr>
          <p:cNvPr id="102" name="Rectangle"/>
          <p:cNvSpPr/>
          <p:nvPr/>
        </p:nvSpPr>
        <p:spPr>
          <a:xfrm>
            <a:off x="0" y="13004800"/>
            <a:ext cx="24383999" cy="711201"/>
          </a:xfrm>
          <a:prstGeom prst="rect">
            <a:avLst/>
          </a:prstGeom>
          <a:solidFill>
            <a:srgbClr val="002855"/>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103" name="Image"/>
          <p:cNvSpPr>
            <a:spLocks noGrp="1"/>
          </p:cNvSpPr>
          <p:nvPr>
            <p:ph type="pic" sz="half" idx="21"/>
          </p:nvPr>
        </p:nvSpPr>
        <p:spPr>
          <a:xfrm>
            <a:off x="10871200" y="2924175"/>
            <a:ext cx="13944601" cy="9296400"/>
          </a:xfrm>
          <a:prstGeom prst="rect">
            <a:avLst/>
          </a:prstGeom>
          <a:ln w="127000">
            <a:solidFill>
              <a:srgbClr val="0074C8"/>
            </a:solidFill>
          </a:ln>
          <a:effectLst>
            <a:outerShdw blurRad="355600" rotWithShape="0">
              <a:srgbClr val="000000">
                <a:alpha val="75000"/>
              </a:srgbClr>
            </a:outerShdw>
          </a:effectLst>
        </p:spPr>
        <p:txBody>
          <a:bodyPr lIns="91439" tIns="45719" rIns="91439" bIns="45719" anchor="t">
            <a:noAutofit/>
          </a:bodyPr>
          <a:lstStyle/>
          <a:p>
            <a:endParaRPr/>
          </a:p>
        </p:txBody>
      </p:sp>
      <p:sp>
        <p:nvSpPr>
          <p:cNvPr id="104" name="Title Text"/>
          <p:cNvSpPr txBox="1">
            <a:spLocks noGrp="1"/>
          </p:cNvSpPr>
          <p:nvPr>
            <p:ph type="title"/>
          </p:nvPr>
        </p:nvSpPr>
        <p:spPr>
          <a:xfrm>
            <a:off x="-12700" y="-6350"/>
            <a:ext cx="24409400" cy="2171701"/>
          </a:xfrm>
          <a:prstGeom prst="rect">
            <a:avLst/>
          </a:prstGeom>
        </p:spPr>
        <p:txBody>
          <a:bodyPr/>
          <a:lstStyle>
            <a:lvl1pPr>
              <a:defRPr sz="7000" b="1" cap="all" spc="140">
                <a:solidFill>
                  <a:srgbClr val="FFFFFF"/>
                </a:solidFill>
                <a:latin typeface="Helvetica Neue"/>
                <a:ea typeface="Helvetica Neue"/>
                <a:cs typeface="Helvetica Neue"/>
                <a:sym typeface="Helvetica Neue"/>
              </a:defRPr>
            </a:lvl1pPr>
          </a:lstStyle>
          <a:p>
            <a:r>
              <a:t>Title Text</a:t>
            </a:r>
          </a:p>
        </p:txBody>
      </p:sp>
      <p:sp>
        <p:nvSpPr>
          <p:cNvPr id="105" name="Body Level One…"/>
          <p:cNvSpPr txBox="1">
            <a:spLocks noGrp="1"/>
          </p:cNvSpPr>
          <p:nvPr>
            <p:ph type="body" sz="half" idx="1"/>
          </p:nvPr>
        </p:nvSpPr>
        <p:spPr>
          <a:xfrm>
            <a:off x="2603500" y="3938289"/>
            <a:ext cx="10007600" cy="7299922"/>
          </a:xfrm>
          <a:prstGeom prst="rect">
            <a:avLst/>
          </a:prstGeom>
        </p:spPr>
        <p:txBody>
          <a:bodyPr/>
          <a:lstStyle>
            <a:lvl1pPr marL="0" indent="0">
              <a:spcBef>
                <a:spcPts val="5900"/>
              </a:spcBef>
              <a:buSzTx/>
              <a:buNone/>
              <a:defRPr sz="5000" b="1">
                <a:solidFill>
                  <a:srgbClr val="002855"/>
                </a:solidFill>
                <a:latin typeface="Helvetica Neue"/>
                <a:ea typeface="Helvetica Neue"/>
                <a:cs typeface="Helvetica Neue"/>
                <a:sym typeface="Helvetica Neue"/>
              </a:defRPr>
            </a:lvl1pPr>
            <a:lvl2pPr marL="0" indent="228600">
              <a:spcBef>
                <a:spcPts val="5900"/>
              </a:spcBef>
              <a:buSzTx/>
              <a:buNone/>
              <a:defRPr sz="5000" b="1">
                <a:solidFill>
                  <a:srgbClr val="002855"/>
                </a:solidFill>
                <a:latin typeface="Helvetica Neue"/>
                <a:ea typeface="Helvetica Neue"/>
                <a:cs typeface="Helvetica Neue"/>
                <a:sym typeface="Helvetica Neue"/>
              </a:defRPr>
            </a:lvl2pPr>
            <a:lvl3pPr marL="0" indent="457200">
              <a:spcBef>
                <a:spcPts val="5900"/>
              </a:spcBef>
              <a:buSzTx/>
              <a:buNone/>
              <a:defRPr sz="5000" b="1">
                <a:solidFill>
                  <a:srgbClr val="002855"/>
                </a:solidFill>
                <a:latin typeface="Helvetica Neue"/>
                <a:ea typeface="Helvetica Neue"/>
                <a:cs typeface="Helvetica Neue"/>
                <a:sym typeface="Helvetica Neue"/>
              </a:defRPr>
            </a:lvl3pPr>
            <a:lvl4pPr marL="0" indent="685800">
              <a:spcBef>
                <a:spcPts val="5900"/>
              </a:spcBef>
              <a:buSzTx/>
              <a:buNone/>
              <a:defRPr sz="5000" b="1">
                <a:solidFill>
                  <a:srgbClr val="002855"/>
                </a:solidFill>
                <a:latin typeface="Helvetica Neue"/>
                <a:ea typeface="Helvetica Neue"/>
                <a:cs typeface="Helvetica Neue"/>
                <a:sym typeface="Helvetica Neue"/>
              </a:defRPr>
            </a:lvl4pPr>
            <a:lvl5pPr marL="0" indent="914400">
              <a:spcBef>
                <a:spcPts val="5900"/>
              </a:spcBef>
              <a:buSzTx/>
              <a:buNone/>
              <a:defRPr sz="5000" b="1">
                <a:solidFill>
                  <a:srgbClr val="002855"/>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pic>
        <p:nvPicPr>
          <p:cNvPr id="10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2479" y="-1660405"/>
            <a:ext cx="5629746" cy="3184107"/>
          </a:xfrm>
          <a:prstGeom prst="rect">
            <a:avLst/>
          </a:prstGeom>
          <a:ln w="12700">
            <a:miter lim="400000"/>
          </a:ln>
        </p:spPr>
      </p:pic>
      <p:pic>
        <p:nvPicPr>
          <p:cNvPr id="10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1618" y="-1762005"/>
            <a:ext cx="5629746" cy="3184107"/>
          </a:xfrm>
          <a:prstGeom prst="rect">
            <a:avLst/>
          </a:prstGeom>
          <a:ln w="12700">
            <a:miter lim="400000"/>
          </a:ln>
        </p:spPr>
      </p:pic>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Photo copy 1">
    <p:spTree>
      <p:nvGrpSpPr>
        <p:cNvPr id="1" name=""/>
        <p:cNvGrpSpPr/>
        <p:nvPr/>
      </p:nvGrpSpPr>
      <p:grpSpPr>
        <a:xfrm>
          <a:off x="0" y="0"/>
          <a:ext cx="0" cy="0"/>
          <a:chOff x="0" y="0"/>
          <a:chExt cx="0" cy="0"/>
        </a:xfrm>
      </p:grpSpPr>
      <p:sp>
        <p:nvSpPr>
          <p:cNvPr id="115" name="Rectangle"/>
          <p:cNvSpPr/>
          <p:nvPr/>
        </p:nvSpPr>
        <p:spPr>
          <a:xfrm>
            <a:off x="0" y="13004800"/>
            <a:ext cx="24383999" cy="711201"/>
          </a:xfrm>
          <a:prstGeom prst="rect">
            <a:avLst/>
          </a:prstGeom>
          <a:solidFill>
            <a:srgbClr val="002855"/>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116" name="Image"/>
          <p:cNvSpPr>
            <a:spLocks noGrp="1"/>
          </p:cNvSpPr>
          <p:nvPr>
            <p:ph type="pic" sz="half" idx="21"/>
          </p:nvPr>
        </p:nvSpPr>
        <p:spPr>
          <a:xfrm>
            <a:off x="650279" y="2924175"/>
            <a:ext cx="13944601" cy="9296400"/>
          </a:xfrm>
          <a:prstGeom prst="rect">
            <a:avLst/>
          </a:prstGeom>
          <a:ln w="127000">
            <a:solidFill>
              <a:srgbClr val="0074C8"/>
            </a:solidFill>
          </a:ln>
          <a:effectLst>
            <a:outerShdw blurRad="355600" rotWithShape="0">
              <a:srgbClr val="000000">
                <a:alpha val="75000"/>
              </a:srgbClr>
            </a:outerShdw>
          </a:effectLst>
        </p:spPr>
        <p:txBody>
          <a:bodyPr lIns="91439" tIns="45719" rIns="91439" bIns="45719" anchor="t">
            <a:noAutofit/>
          </a:bodyPr>
          <a:lstStyle/>
          <a:p>
            <a:endParaRPr/>
          </a:p>
        </p:txBody>
      </p:sp>
      <p:sp>
        <p:nvSpPr>
          <p:cNvPr id="117" name="Body Level One…"/>
          <p:cNvSpPr txBox="1">
            <a:spLocks noGrp="1"/>
          </p:cNvSpPr>
          <p:nvPr>
            <p:ph type="body" sz="quarter" idx="1"/>
          </p:nvPr>
        </p:nvSpPr>
        <p:spPr>
          <a:xfrm>
            <a:off x="14131329" y="3938289"/>
            <a:ext cx="7411642" cy="7299922"/>
          </a:xfrm>
          <a:prstGeom prst="rect">
            <a:avLst/>
          </a:prstGeom>
        </p:spPr>
        <p:txBody>
          <a:bodyPr/>
          <a:lstStyle>
            <a:lvl1pPr marL="0" indent="0">
              <a:spcBef>
                <a:spcPts val="5900"/>
              </a:spcBef>
              <a:buSzTx/>
              <a:buNone/>
              <a:defRPr sz="5000" b="1">
                <a:solidFill>
                  <a:srgbClr val="002855"/>
                </a:solidFill>
                <a:latin typeface="Helvetica Neue"/>
                <a:ea typeface="Helvetica Neue"/>
                <a:cs typeface="Helvetica Neue"/>
                <a:sym typeface="Helvetica Neue"/>
              </a:defRPr>
            </a:lvl1pPr>
            <a:lvl2pPr marL="0" indent="228600">
              <a:spcBef>
                <a:spcPts val="5900"/>
              </a:spcBef>
              <a:buSzTx/>
              <a:buNone/>
              <a:defRPr sz="5000" b="1">
                <a:solidFill>
                  <a:srgbClr val="002855"/>
                </a:solidFill>
                <a:latin typeface="Helvetica Neue"/>
                <a:ea typeface="Helvetica Neue"/>
                <a:cs typeface="Helvetica Neue"/>
                <a:sym typeface="Helvetica Neue"/>
              </a:defRPr>
            </a:lvl2pPr>
            <a:lvl3pPr marL="0" indent="457200">
              <a:spcBef>
                <a:spcPts val="5900"/>
              </a:spcBef>
              <a:buSzTx/>
              <a:buNone/>
              <a:defRPr sz="5000" b="1">
                <a:solidFill>
                  <a:srgbClr val="002855"/>
                </a:solidFill>
                <a:latin typeface="Helvetica Neue"/>
                <a:ea typeface="Helvetica Neue"/>
                <a:cs typeface="Helvetica Neue"/>
                <a:sym typeface="Helvetica Neue"/>
              </a:defRPr>
            </a:lvl3pPr>
            <a:lvl4pPr marL="0" indent="685800">
              <a:spcBef>
                <a:spcPts val="5900"/>
              </a:spcBef>
              <a:buSzTx/>
              <a:buNone/>
              <a:defRPr sz="5000" b="1">
                <a:solidFill>
                  <a:srgbClr val="002855"/>
                </a:solidFill>
                <a:latin typeface="Helvetica Neue"/>
                <a:ea typeface="Helvetica Neue"/>
                <a:cs typeface="Helvetica Neue"/>
                <a:sym typeface="Helvetica Neue"/>
              </a:defRPr>
            </a:lvl4pPr>
            <a:lvl5pPr marL="0" indent="914400">
              <a:spcBef>
                <a:spcPts val="5900"/>
              </a:spcBef>
              <a:buSzTx/>
              <a:buNone/>
              <a:defRPr sz="5000" b="1">
                <a:solidFill>
                  <a:srgbClr val="002855"/>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8" name="Rectangle"/>
          <p:cNvSpPr/>
          <p:nvPr/>
        </p:nvSpPr>
        <p:spPr>
          <a:xfrm>
            <a:off x="0" y="-6350"/>
            <a:ext cx="24383999" cy="2171701"/>
          </a:xfrm>
          <a:prstGeom prst="rect">
            <a:avLst/>
          </a:prstGeom>
          <a:solidFill>
            <a:srgbClr val="0074C8"/>
          </a:solidFill>
          <a:ln w="12700">
            <a:miter lim="400000"/>
          </a:ln>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119" name="Triangle"/>
          <p:cNvSpPr/>
          <p:nvPr/>
        </p:nvSpPr>
        <p:spPr>
          <a:xfrm rot="16200000">
            <a:off x="21025983" y="-1251933"/>
            <a:ext cx="2286001" cy="45485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855"/>
          </a:solidFill>
          <a:ln w="12700">
            <a:miter lim="400000"/>
          </a:ln>
        </p:spPr>
        <p:txBody>
          <a:bodyPr tIns="91439" bIns="91439" anchor="ctr"/>
          <a:lstStyle/>
          <a:p>
            <a:endParaRPr/>
          </a:p>
        </p:txBody>
      </p:sp>
      <p:pic>
        <p:nvPicPr>
          <p:cNvPr id="12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2479" y="-1660405"/>
            <a:ext cx="5629746" cy="3184107"/>
          </a:xfrm>
          <a:prstGeom prst="rect">
            <a:avLst/>
          </a:prstGeom>
          <a:ln w="12700">
            <a:miter lim="400000"/>
          </a:ln>
        </p:spPr>
      </p:pic>
      <p:pic>
        <p:nvPicPr>
          <p:cNvPr id="12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1618" y="-1762005"/>
            <a:ext cx="5629746" cy="3184107"/>
          </a:xfrm>
          <a:prstGeom prst="rect">
            <a:avLst/>
          </a:prstGeom>
          <a:ln w="12700">
            <a:miter lim="400000"/>
          </a:ln>
        </p:spPr>
      </p:pic>
      <p:sp>
        <p:nvSpPr>
          <p:cNvPr id="122" name="Title Text"/>
          <p:cNvSpPr txBox="1">
            <a:spLocks noGrp="1"/>
          </p:cNvSpPr>
          <p:nvPr>
            <p:ph type="title"/>
          </p:nvPr>
        </p:nvSpPr>
        <p:spPr>
          <a:xfrm>
            <a:off x="1689100" y="-6350"/>
            <a:ext cx="21005800" cy="2171701"/>
          </a:xfrm>
          <a:prstGeom prst="rect">
            <a:avLst/>
          </a:prstGeom>
        </p:spPr>
        <p:txBody>
          <a:bodyPr/>
          <a:lstStyle>
            <a:lvl1pPr>
              <a:defRPr sz="7000" b="1" cap="all" spc="140">
                <a:solidFill>
                  <a:srgbClr val="FFFFFF"/>
                </a:solidFill>
                <a:latin typeface="Helvetica Neue"/>
                <a:ea typeface="Helvetica Neue"/>
                <a:cs typeface="Helvetica Neue"/>
                <a:sym typeface="Helvetica Neue"/>
              </a:defRPr>
            </a:lvl1pPr>
          </a:lstStyle>
          <a:p>
            <a:r>
              <a:t>Title Text</a:t>
            </a:r>
          </a:p>
        </p:txBody>
      </p:sp>
      <p:pic>
        <p:nvPicPr>
          <p:cNvPr id="123" name="MGDY_PRI_RGB.png" descr="MGDY_PRI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6375" y="11189398"/>
            <a:ext cx="3208209" cy="1653781"/>
          </a:xfrm>
          <a:prstGeom prst="rect">
            <a:avLst/>
          </a:prstGeom>
          <a:ln w="12700">
            <a:miter lim="400000"/>
          </a:ln>
        </p:spPr>
      </p:pic>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0" y="13004800"/>
            <a:ext cx="24383999" cy="711201"/>
          </a:xfrm>
          <a:prstGeom prst="rect">
            <a:avLst/>
          </a:prstGeom>
          <a:solidFill>
            <a:srgbClr val="334A67"/>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3" name="Title Text"/>
          <p:cNvSpPr txBox="1">
            <a:spLocks noGrp="1"/>
          </p:cNvSpPr>
          <p:nvPr>
            <p:ph type="title"/>
          </p:nvPr>
        </p:nvSpPr>
        <p:spPr>
          <a:xfrm>
            <a:off x="1689100" y="952500"/>
            <a:ext cx="21005800" cy="22860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898900"/>
            <a:ext cx="21005800" cy="92075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59031" y="13081000"/>
            <a:ext cx="453238" cy="469900"/>
          </a:xfrm>
          <a:prstGeom prst="rect">
            <a:avLst/>
          </a:prstGeom>
          <a:ln w="25400">
            <a:miter lim="400000"/>
          </a:ln>
        </p:spPr>
        <p:txBody>
          <a:bodyPr wrap="none" lIns="50800" tIns="50800" rIns="50800" bIns="50800">
            <a:spAutoFit/>
          </a:bodyPr>
          <a:lstStyle>
            <a:lvl1pPr algn="ctr" defTabSz="825500">
              <a:defRPr sz="2400">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1pPr>
      <a:lvl2pPr marL="1270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2pPr>
      <a:lvl3pPr marL="1905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3pPr>
      <a:lvl4pPr marL="2540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4pPr>
      <a:lvl5pPr marL="3175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WELCOME to"/>
          <p:cNvSpPr txBox="1">
            <a:spLocks noGrp="1"/>
          </p:cNvSpPr>
          <p:nvPr>
            <p:ph type="title"/>
          </p:nvPr>
        </p:nvSpPr>
        <p:spPr>
          <a:prstGeom prst="rect">
            <a:avLst/>
          </a:prstGeom>
        </p:spPr>
        <p:txBody>
          <a:bodyPr/>
          <a:lstStyle/>
          <a:p>
            <a:r>
              <a:t>WELCOME to</a:t>
            </a:r>
          </a:p>
        </p:txBody>
      </p:sp>
      <p:pic>
        <p:nvPicPr>
          <p:cNvPr id="134" name="MGDY_PRI_RGB.png" descr="MGDY_PRI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3645" y="3291940"/>
            <a:ext cx="16656710" cy="858627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D2MOutdoorTXFSmiles.JPG" descr="D2MOutdoorTXFSmile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74217" y="7311490"/>
            <a:ext cx="5611957" cy="4092460"/>
          </a:xfrm>
          <a:prstGeom prst="rect">
            <a:avLst/>
          </a:prstGeom>
          <a:ln w="12700">
            <a:miter lim="400000"/>
          </a:ln>
        </p:spPr>
      </p:pic>
      <p:pic>
        <p:nvPicPr>
          <p:cNvPr id="198" name="FerrisStateFans.JPG" descr="FerrisStateFan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98" y="7342585"/>
            <a:ext cx="6132211" cy="4092337"/>
          </a:xfrm>
          <a:prstGeom prst="rect">
            <a:avLst/>
          </a:prstGeom>
          <a:ln w="12700">
            <a:miter lim="400000"/>
          </a:ln>
        </p:spPr>
      </p:pic>
      <p:pic>
        <p:nvPicPr>
          <p:cNvPr id="199" name="VB respect.JPG" descr="VB respec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158440" y="7311490"/>
            <a:ext cx="6231788" cy="4154527"/>
          </a:xfrm>
          <a:prstGeom prst="rect">
            <a:avLst/>
          </a:prstGeom>
          <a:ln w="12700">
            <a:miter lim="400000"/>
          </a:ln>
        </p:spPr>
      </p:pic>
      <p:pic>
        <p:nvPicPr>
          <p:cNvPr id="200" name="ValdostaStateFans.JPG" descr="ValdostaStateFans.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8676938" y="7311490"/>
            <a:ext cx="5707215" cy="4107655"/>
          </a:xfrm>
          <a:prstGeom prst="rect">
            <a:avLst/>
          </a:prstGeom>
          <a:ln w="12700">
            <a:miter lim="400000"/>
          </a:ln>
        </p:spPr>
      </p:pic>
      <p:sp>
        <p:nvSpPr>
          <p:cNvPr id="201" name="We create a respectful and engaging educational environment through athletics, for everyone."/>
          <p:cNvSpPr txBox="1"/>
          <p:nvPr/>
        </p:nvSpPr>
        <p:spPr>
          <a:xfrm>
            <a:off x="1430686" y="2851426"/>
            <a:ext cx="21522628" cy="36309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80000"/>
              </a:lnSpc>
              <a:spcBef>
                <a:spcPts val="4800"/>
              </a:spcBef>
              <a:defRPr sz="8600" b="1" spc="171">
                <a:solidFill>
                  <a:srgbClr val="5091BF"/>
                </a:solidFill>
                <a:latin typeface="Helvetica Neue"/>
                <a:ea typeface="Helvetica Neue"/>
                <a:cs typeface="Helvetica Neue"/>
                <a:sym typeface="Helvetica Neue"/>
              </a:defRPr>
            </a:lvl1pPr>
          </a:lstStyle>
          <a:p>
            <a:r>
              <a:t>We create a respectful and engaging educational environment through athletics, for everyone.</a:t>
            </a:r>
          </a:p>
        </p:txBody>
      </p:sp>
      <p:sp>
        <p:nvSpPr>
          <p:cNvPr id="202" name="our common purpose"/>
          <p:cNvSpPr txBox="1">
            <a:spLocks noGrp="1"/>
          </p:cNvSpPr>
          <p:nvPr>
            <p:ph type="title"/>
          </p:nvPr>
        </p:nvSpPr>
        <p:spPr>
          <a:prstGeom prst="rect">
            <a:avLst/>
          </a:prstGeom>
        </p:spPr>
        <p:txBody>
          <a:bodyPr/>
          <a:lstStyle/>
          <a:p>
            <a:r>
              <a:t>our common purpose</a:t>
            </a:r>
          </a:p>
        </p:txBody>
      </p:sp>
      <p:sp>
        <p:nvSpPr>
          <p:cNvPr id="203" name="Rectangle"/>
          <p:cNvSpPr/>
          <p:nvPr/>
        </p:nvSpPr>
        <p:spPr>
          <a:xfrm>
            <a:off x="-315947" y="11379200"/>
            <a:ext cx="25015894" cy="1270000"/>
          </a:xfrm>
          <a:prstGeom prst="rect">
            <a:avLst/>
          </a:prstGeom>
          <a:solidFill>
            <a:srgbClr val="FFFFFF"/>
          </a:solidFill>
          <a:ln w="12700">
            <a:miter lim="400000"/>
          </a:ln>
        </p:spPr>
        <p:txBody>
          <a:bodyPr tIns="91439" bIns="91439" anchor="ctr"/>
          <a:lstStyle/>
          <a:p>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01"/>
                                        </p:tgtEl>
                                        <p:attrNameLst>
                                          <p:attrName>style.visibility</p:attrName>
                                        </p:attrNameLst>
                                      </p:cBhvr>
                                      <p:to>
                                        <p:strVal val="visible"/>
                                      </p:to>
                                    </p:set>
                                    <p:animEffect transition="in" filter="wipe(left)">
                                      <p:cBhvr>
                                        <p:cTn id="7"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Activity: picture our purpose"/>
          <p:cNvSpPr txBox="1">
            <a:spLocks noGrp="1"/>
          </p:cNvSpPr>
          <p:nvPr>
            <p:ph type="title"/>
          </p:nvPr>
        </p:nvSpPr>
        <p:spPr>
          <a:prstGeom prst="rect">
            <a:avLst/>
          </a:prstGeom>
        </p:spPr>
        <p:txBody>
          <a:bodyPr/>
          <a:lstStyle/>
          <a:p>
            <a:r>
              <a:t>Activity: picture our purpose</a:t>
            </a:r>
          </a:p>
        </p:txBody>
      </p:sp>
      <p:sp>
        <p:nvSpPr>
          <p:cNvPr id="208" name="What are some common themes you observed?…"/>
          <p:cNvSpPr txBox="1"/>
          <p:nvPr/>
        </p:nvSpPr>
        <p:spPr>
          <a:xfrm>
            <a:off x="875170" y="3827299"/>
            <a:ext cx="9451060" cy="75155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spcBef>
                <a:spcPts val="4800"/>
              </a:spcBef>
              <a:defRPr sz="5600" b="1">
                <a:solidFill>
                  <a:srgbClr val="5091BF"/>
                </a:solidFill>
                <a:latin typeface="Helvetica Neue"/>
                <a:ea typeface="Helvetica Neue"/>
                <a:cs typeface="Helvetica Neue"/>
                <a:sym typeface="Helvetica Neue"/>
              </a:defRPr>
            </a:pPr>
            <a:r>
              <a:t>What are some common themes you observed?</a:t>
            </a:r>
          </a:p>
          <a:p>
            <a:pPr>
              <a:spcBef>
                <a:spcPts val="4800"/>
              </a:spcBef>
              <a:defRPr sz="5600" b="1">
                <a:solidFill>
                  <a:srgbClr val="5091BF"/>
                </a:solidFill>
                <a:latin typeface="Helvetica Neue"/>
                <a:ea typeface="Helvetica Neue"/>
                <a:cs typeface="Helvetica Neue"/>
                <a:sym typeface="Helvetica Neue"/>
              </a:defRPr>
            </a:pPr>
            <a:r>
              <a:t>What did you learn from each other?</a:t>
            </a:r>
          </a:p>
          <a:p>
            <a:pPr>
              <a:spcBef>
                <a:spcPts val="4800"/>
              </a:spcBef>
              <a:defRPr sz="5600" b="1">
                <a:solidFill>
                  <a:srgbClr val="5091BF"/>
                </a:solidFill>
                <a:latin typeface="Helvetica Neue"/>
                <a:ea typeface="Helvetica Neue"/>
                <a:cs typeface="Helvetica Neue"/>
                <a:sym typeface="Helvetica Neue"/>
              </a:defRPr>
            </a:pPr>
            <a:r>
              <a:t>What would happen if these illustrations actually happen every day?</a:t>
            </a:r>
          </a:p>
        </p:txBody>
      </p:sp>
      <p:pic>
        <p:nvPicPr>
          <p:cNvPr id="209" name="W2V2021C129.JPG" descr="W2V2021C12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200541" y="3587065"/>
            <a:ext cx="12090520" cy="8059520"/>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08">
                                            <p:bg/>
                                          </p:spTgt>
                                        </p:tgtEl>
                                        <p:attrNameLst>
                                          <p:attrName>style.visibility</p:attrName>
                                        </p:attrNameLst>
                                      </p:cBhvr>
                                      <p:to>
                                        <p:strVal val="visible"/>
                                      </p:to>
                                    </p:set>
                                    <p:animEffect transition="in" filter="fade">
                                      <p:cBhvr>
                                        <p:cTn id="7" dur="1000"/>
                                        <p:tgtEl>
                                          <p:spTgt spid="208">
                                            <p:bg/>
                                          </p:spTgt>
                                        </p:tgtEl>
                                      </p:cBhvr>
                                    </p:animEffect>
                                  </p:childTnLst>
                                </p:cTn>
                              </p:par>
                              <p:par>
                                <p:cTn id="8" presetID="10" presetClass="entr" presetSubtype="0" fill="hold" grpId="1" nodeType="withEffect">
                                  <p:stCondLst>
                                    <p:cond delay="0"/>
                                  </p:stCondLst>
                                  <p:iterate>
                                    <p:tmAbs val="0"/>
                                  </p:iterate>
                                  <p:childTnLst>
                                    <p:set>
                                      <p:cBhvr>
                                        <p:cTn id="9" fill="hold"/>
                                        <p:tgtEl>
                                          <p:spTgt spid="208">
                                            <p:txEl>
                                              <p:pRg st="0" end="0"/>
                                            </p:txEl>
                                          </p:spTgt>
                                        </p:tgtEl>
                                        <p:attrNameLst>
                                          <p:attrName>style.visibility</p:attrName>
                                        </p:attrNameLst>
                                      </p:cBhvr>
                                      <p:to>
                                        <p:strVal val="visible"/>
                                      </p:to>
                                    </p:set>
                                    <p:animEffect transition="in" filter="fade">
                                      <p:cBhvr>
                                        <p:cTn id="10" dur="1000"/>
                                        <p:tgtEl>
                                          <p:spTgt spid="2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208">
                                            <p:txEl>
                                              <p:pRg st="1" end="1"/>
                                            </p:txEl>
                                          </p:spTgt>
                                        </p:tgtEl>
                                        <p:attrNameLst>
                                          <p:attrName>style.visibility</p:attrName>
                                        </p:attrNameLst>
                                      </p:cBhvr>
                                      <p:to>
                                        <p:strVal val="visible"/>
                                      </p:to>
                                    </p:set>
                                    <p:animEffect transition="in" filter="fade">
                                      <p:cBhvr>
                                        <p:cTn id="15" dur="1000"/>
                                        <p:tgtEl>
                                          <p:spTgt spid="2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208">
                                            <p:txEl>
                                              <p:pRg st="2" end="2"/>
                                            </p:txEl>
                                          </p:spTgt>
                                        </p:tgtEl>
                                        <p:attrNameLst>
                                          <p:attrName>style.visibility</p:attrName>
                                        </p:attrNameLst>
                                      </p:cBhvr>
                                      <p:to>
                                        <p:strVal val="visible"/>
                                      </p:to>
                                    </p:set>
                                    <p:animEffect transition="in" filter="fade">
                                      <p:cBhvr>
                                        <p:cTn id="20" dur="1000"/>
                                        <p:tgtEl>
                                          <p:spTgt spid="2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NCAA DII Service Card 121621 FINAL with Green_Page_2.jpg" descr="NCAA DII Service Card 121621 FINAL with Green_Page_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0000">
            <a:off x="12557488" y="803327"/>
            <a:ext cx="8045763" cy="11702928"/>
          </a:xfrm>
          <a:prstGeom prst="rect">
            <a:avLst/>
          </a:prstGeom>
          <a:ln w="12700">
            <a:solidFill>
              <a:srgbClr val="DDDDDD"/>
            </a:solidFill>
            <a:miter lim="400000"/>
          </a:ln>
          <a:effectLst>
            <a:outerShdw blurRad="355600" rotWithShape="0">
              <a:srgbClr val="000000">
                <a:alpha val="75000"/>
              </a:srgbClr>
            </a:outerShdw>
          </a:effectLst>
        </p:spPr>
      </p:pic>
      <p:pic>
        <p:nvPicPr>
          <p:cNvPr id="214" name="NCAA DII Service Card 121621 FINAL with Green_Page_1.jpg" descr="NCAA DII Service Card 121621 FINAL with Green_Page_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60000">
            <a:off x="4206159" y="498536"/>
            <a:ext cx="7992480" cy="11702928"/>
          </a:xfrm>
          <a:prstGeom prst="rect">
            <a:avLst/>
          </a:prstGeom>
          <a:ln w="12700">
            <a:solidFill>
              <a:srgbClr val="DDDDDD"/>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image8.jpeg" descr="image8.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0386" y="3897683"/>
            <a:ext cx="10707287" cy="7138190"/>
          </a:xfrm>
          <a:prstGeom prst="rect">
            <a:avLst/>
          </a:prstGeom>
          <a:ln w="127000">
            <a:solidFill>
              <a:srgbClr val="0074C8"/>
            </a:solidFill>
            <a:miter lim="400000"/>
          </a:ln>
          <a:effectLst>
            <a:outerShdw blurRad="355600" rotWithShape="0">
              <a:srgbClr val="000000">
                <a:alpha val="75000"/>
              </a:srgbClr>
            </a:outerShdw>
          </a:effectLst>
        </p:spPr>
      </p:pic>
      <p:sp>
        <p:nvSpPr>
          <p:cNvPr id="219" name="Rectangle"/>
          <p:cNvSpPr/>
          <p:nvPr/>
        </p:nvSpPr>
        <p:spPr>
          <a:xfrm>
            <a:off x="6830781" y="6831778"/>
            <a:ext cx="10706499" cy="1270001"/>
          </a:xfrm>
          <a:prstGeom prst="rect">
            <a:avLst/>
          </a:prstGeom>
          <a:solidFill>
            <a:srgbClr val="FFFFFF">
              <a:alpha val="67419"/>
            </a:srgbClr>
          </a:solidFill>
          <a:ln w="12700">
            <a:miter lim="400000"/>
          </a:ln>
          <a:effectLst>
            <a:outerShdw blurRad="76200" dist="38100" dir="5400000" rotWithShape="0">
              <a:srgbClr val="000000">
                <a:alpha val="35000"/>
              </a:srgbClr>
            </a:outerShdw>
          </a:effectLst>
        </p:spPr>
        <p:txBody>
          <a:bodyPr tIns="91439" bIns="91439" anchor="ctr"/>
          <a:lstStyle/>
          <a:p>
            <a:endParaRPr/>
          </a:p>
        </p:txBody>
      </p:sp>
      <p:sp>
        <p:nvSpPr>
          <p:cNvPr id="220" name="defining the game day experience"/>
          <p:cNvSpPr txBox="1">
            <a:spLocks noGrp="1"/>
          </p:cNvSpPr>
          <p:nvPr>
            <p:ph type="title"/>
          </p:nvPr>
        </p:nvSpPr>
        <p:spPr>
          <a:prstGeom prst="rect">
            <a:avLst/>
          </a:prstGeom>
          <a:ln w="12700">
            <a:solidFill>
              <a:srgbClr val="DDDDDD"/>
            </a:solidFill>
          </a:ln>
          <a:effectLst>
            <a:outerShdw blurRad="355600" rotWithShape="0">
              <a:srgbClr val="000000">
                <a:alpha val="75000"/>
              </a:srgbClr>
            </a:outerShdw>
          </a:effectLst>
        </p:spPr>
        <p:txBody>
          <a:bodyPr/>
          <a:lstStyle/>
          <a:p>
            <a:r>
              <a:t>defining the game day experience</a:t>
            </a:r>
          </a:p>
        </p:txBody>
      </p:sp>
      <p:sp>
        <p:nvSpPr>
          <p:cNvPr id="221" name="Rules"/>
          <p:cNvSpPr txBox="1"/>
          <p:nvPr/>
        </p:nvSpPr>
        <p:spPr>
          <a:xfrm>
            <a:off x="10808747" y="2647960"/>
            <a:ext cx="2750567"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Rules</a:t>
            </a:r>
          </a:p>
        </p:txBody>
      </p:sp>
      <p:sp>
        <p:nvSpPr>
          <p:cNvPr id="222" name="Standards"/>
          <p:cNvSpPr txBox="1"/>
          <p:nvPr/>
        </p:nvSpPr>
        <p:spPr>
          <a:xfrm rot="16200000">
            <a:off x="3706316" y="6916489"/>
            <a:ext cx="4868165"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Standards</a:t>
            </a:r>
          </a:p>
        </p:txBody>
      </p:sp>
      <p:sp>
        <p:nvSpPr>
          <p:cNvPr id="223" name="Behaviors"/>
          <p:cNvSpPr txBox="1"/>
          <p:nvPr/>
        </p:nvSpPr>
        <p:spPr>
          <a:xfrm rot="5400000">
            <a:off x="15917785" y="6916489"/>
            <a:ext cx="4619753"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Behaviors</a:t>
            </a:r>
          </a:p>
        </p:txBody>
      </p:sp>
      <p:sp>
        <p:nvSpPr>
          <p:cNvPr id="224" name="Purpose"/>
          <p:cNvSpPr txBox="1"/>
          <p:nvPr/>
        </p:nvSpPr>
        <p:spPr>
          <a:xfrm>
            <a:off x="10230008" y="11185018"/>
            <a:ext cx="3908045"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Purpose</a:t>
            </a:r>
          </a:p>
        </p:txBody>
      </p:sp>
      <p:sp>
        <p:nvSpPr>
          <p:cNvPr id="225" name="Service Playing Field"/>
          <p:cNvSpPr txBox="1"/>
          <p:nvPr/>
        </p:nvSpPr>
        <p:spPr>
          <a:xfrm>
            <a:off x="7585995" y="6997197"/>
            <a:ext cx="9196071" cy="939162"/>
          </a:xfrm>
          <a:prstGeom prst="rect">
            <a:avLst/>
          </a:prstGeom>
          <a:ln w="25400">
            <a:miter lim="400000"/>
          </a:ln>
          <a:effectLst>
            <a:outerShdw blurRad="38100" dist="38100" dir="5400000" rotWithShape="0">
              <a:srgbClr val="000000">
                <a:alpha val="9594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5000" b="1" cap="all" spc="499">
                <a:solidFill>
                  <a:srgbClr val="FFFFFF"/>
                </a:solidFill>
                <a:latin typeface="Helvetica Neue"/>
                <a:ea typeface="Helvetica Neue"/>
                <a:cs typeface="Helvetica Neue"/>
                <a:sym typeface="Helvetica Neue"/>
              </a:defRPr>
            </a:lvl1pPr>
          </a:lstStyle>
          <a:p>
            <a:r>
              <a:t>Service Playing Field</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1" nodeType="clickEffect">
                                  <p:stCondLst>
                                    <p:cond delay="0"/>
                                  </p:stCondLst>
                                  <p:childTnLst>
                                    <p:set>
                                      <p:cBhvr>
                                        <p:cTn id="6" dur="indefinite" fill="hold"/>
                                        <p:tgtEl>
                                          <p:spTgt spid="221"/>
                                        </p:tgtEl>
                                        <p:attrNameLst>
                                          <p:attrName>style.opacity</p:attrName>
                                        </p:attrNameLst>
                                      </p:cBhvr>
                                      <p:to>
                                        <p:strVal val="0.50"/>
                                      </p:to>
                                    </p:set>
                                    <p:animEffect filter="image" prLst="opacity: 0.50; ">
                                      <p:cBhvr>
                                        <p:cTn id="7" dur="indefinite" fill="hold"/>
                                        <p:tgtEl>
                                          <p:spTgt spid="221"/>
                                        </p:tgtEl>
                                      </p:cBhvr>
                                    </p:animEffect>
                                  </p:childTnLst>
                                </p:cTn>
                              </p:par>
                            </p:childTnLst>
                          </p:cTn>
                        </p:par>
                        <p:par>
                          <p:cTn id="8" fill="hold">
                            <p:stCondLst>
                              <p:cond delay="0"/>
                            </p:stCondLst>
                            <p:childTnLst>
                              <p:par>
                                <p:cTn id="9" presetID="9" presetClass="emph" fill="hold" grpId="2" nodeType="withEffect">
                                  <p:stCondLst>
                                    <p:cond delay="0"/>
                                  </p:stCondLst>
                                  <p:childTnLst>
                                    <p:set>
                                      <p:cBhvr>
                                        <p:cTn id="10" dur="indefinite" fill="hold"/>
                                        <p:tgtEl>
                                          <p:spTgt spid="223"/>
                                        </p:tgtEl>
                                        <p:attrNameLst>
                                          <p:attrName>style.opacity</p:attrName>
                                        </p:attrNameLst>
                                      </p:cBhvr>
                                      <p:to>
                                        <p:strVal val="0.50"/>
                                      </p:to>
                                    </p:set>
                                    <p:animEffect filter="image" prLst="opacity: 0.50; ">
                                      <p:cBhvr>
                                        <p:cTn id="11" dur="indefinite" fill="hold"/>
                                        <p:tgtEl>
                                          <p:spTgt spid="223"/>
                                        </p:tgtEl>
                                      </p:cBhvr>
                                    </p:animEffect>
                                  </p:childTnLst>
                                </p:cTn>
                              </p:par>
                            </p:childTnLst>
                          </p:cTn>
                        </p:par>
                        <p:par>
                          <p:cTn id="12" fill="hold">
                            <p:stCondLst>
                              <p:cond delay="0"/>
                            </p:stCondLst>
                            <p:childTnLst>
                              <p:par>
                                <p:cTn id="13" presetID="9" presetClass="emph" fill="hold" grpId="3" nodeType="withEffect">
                                  <p:stCondLst>
                                    <p:cond delay="0"/>
                                  </p:stCondLst>
                                  <p:childTnLst>
                                    <p:set>
                                      <p:cBhvr>
                                        <p:cTn id="14" dur="indefinite" fill="hold"/>
                                        <p:tgtEl>
                                          <p:spTgt spid="224"/>
                                        </p:tgtEl>
                                        <p:attrNameLst>
                                          <p:attrName>style.opacity</p:attrName>
                                        </p:attrNameLst>
                                      </p:cBhvr>
                                      <p:to>
                                        <p:strVal val="0.50"/>
                                      </p:to>
                                    </p:set>
                                    <p:animEffect filter="image" prLst="opacity: 0.50; ">
                                      <p:cBhvr>
                                        <p:cTn id="15" dur="indefinite" fill="hold"/>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1" animBg="1" advAuto="0"/>
      <p:bldP spid="223" grpId="2" animBg="1" advAuto="0"/>
      <p:bldP spid="224"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Dignity…"/>
          <p:cNvSpPr txBox="1">
            <a:spLocks noGrp="1"/>
          </p:cNvSpPr>
          <p:nvPr>
            <p:ph type="body" sz="quarter" idx="1"/>
          </p:nvPr>
        </p:nvSpPr>
        <p:spPr>
          <a:xfrm>
            <a:off x="14131329" y="3938289"/>
            <a:ext cx="8095358" cy="7299922"/>
          </a:xfrm>
          <a:prstGeom prst="rect">
            <a:avLst/>
          </a:prstGeom>
        </p:spPr>
        <p:txBody>
          <a:bodyPr>
            <a:noAutofit/>
          </a:bodyPr>
          <a:lstStyle/>
          <a:p>
            <a:pPr>
              <a:defRPr sz="7000">
                <a:solidFill>
                  <a:srgbClr val="5091BF"/>
                </a:solidFill>
              </a:defRPr>
            </a:pPr>
            <a:r>
              <a:t>Dignity</a:t>
            </a:r>
          </a:p>
          <a:p>
            <a:pPr>
              <a:defRPr sz="7000">
                <a:solidFill>
                  <a:srgbClr val="5091BF"/>
                </a:solidFill>
              </a:defRPr>
            </a:pPr>
            <a:r>
              <a:t>Experience</a:t>
            </a:r>
          </a:p>
          <a:p>
            <a:pPr>
              <a:defRPr sz="7000">
                <a:solidFill>
                  <a:srgbClr val="5091BF"/>
                </a:solidFill>
              </a:defRPr>
            </a:pPr>
            <a:r>
              <a:t>Responsiveness</a:t>
            </a:r>
          </a:p>
          <a:p>
            <a:pPr>
              <a:defRPr sz="7000">
                <a:solidFill>
                  <a:srgbClr val="5091BF"/>
                </a:solidFill>
              </a:defRPr>
            </a:pPr>
            <a:r>
              <a:t>Safety</a:t>
            </a:r>
          </a:p>
        </p:txBody>
      </p:sp>
      <p:sp>
        <p:nvSpPr>
          <p:cNvPr id="230" name="our service standards"/>
          <p:cNvSpPr txBox="1">
            <a:spLocks noGrp="1"/>
          </p:cNvSpPr>
          <p:nvPr>
            <p:ph type="title"/>
          </p:nvPr>
        </p:nvSpPr>
        <p:spPr>
          <a:prstGeom prst="rect">
            <a:avLst/>
          </a:prstGeom>
        </p:spPr>
        <p:txBody>
          <a:bodyPr/>
          <a:lstStyle/>
          <a:p>
            <a:r>
              <a:t>our service standards</a:t>
            </a:r>
          </a:p>
        </p:txBody>
      </p:sp>
      <p:pic>
        <p:nvPicPr>
          <p:cNvPr id="231" name="image10.tif" descr="image1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4471" y="2842442"/>
            <a:ext cx="9732121" cy="9269366"/>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29">
                                            <p:bg/>
                                          </p:spTgt>
                                        </p:tgtEl>
                                        <p:attrNameLst>
                                          <p:attrName>style.visibility</p:attrName>
                                        </p:attrNameLst>
                                      </p:cBhvr>
                                      <p:to>
                                        <p:strVal val="visible"/>
                                      </p:to>
                                    </p:set>
                                    <p:animEffect transition="in" filter="fade">
                                      <p:cBhvr>
                                        <p:cTn id="7" dur="1000"/>
                                        <p:tgtEl>
                                          <p:spTgt spid="229">
                                            <p:bg/>
                                          </p:spTgt>
                                        </p:tgtEl>
                                      </p:cBhvr>
                                    </p:animEffect>
                                  </p:childTnLst>
                                </p:cTn>
                              </p:par>
                              <p:par>
                                <p:cTn id="8" presetID="10" presetClass="entr" presetSubtype="0" fill="hold" grpId="1" nodeType="withEffect">
                                  <p:stCondLst>
                                    <p:cond delay="0"/>
                                  </p:stCondLst>
                                  <p:iterate>
                                    <p:tmAbs val="0"/>
                                  </p:iterate>
                                  <p:childTnLst>
                                    <p:set>
                                      <p:cBhvr>
                                        <p:cTn id="9" fill="hold"/>
                                        <p:tgtEl>
                                          <p:spTgt spid="229">
                                            <p:txEl>
                                              <p:pRg st="0" end="0"/>
                                            </p:txEl>
                                          </p:spTgt>
                                        </p:tgtEl>
                                        <p:attrNameLst>
                                          <p:attrName>style.visibility</p:attrName>
                                        </p:attrNameLst>
                                      </p:cBhvr>
                                      <p:to>
                                        <p:strVal val="visible"/>
                                      </p:to>
                                    </p:set>
                                    <p:animEffect transition="in" filter="fade">
                                      <p:cBhvr>
                                        <p:cTn id="10" dur="1000"/>
                                        <p:tgtEl>
                                          <p:spTgt spid="2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229">
                                            <p:txEl>
                                              <p:pRg st="1" end="1"/>
                                            </p:txEl>
                                          </p:spTgt>
                                        </p:tgtEl>
                                        <p:attrNameLst>
                                          <p:attrName>style.visibility</p:attrName>
                                        </p:attrNameLst>
                                      </p:cBhvr>
                                      <p:to>
                                        <p:strVal val="visible"/>
                                      </p:to>
                                    </p:set>
                                    <p:animEffect transition="in" filter="fade">
                                      <p:cBhvr>
                                        <p:cTn id="15" dur="1000"/>
                                        <p:tgtEl>
                                          <p:spTgt spid="2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229">
                                            <p:txEl>
                                              <p:pRg st="2" end="2"/>
                                            </p:txEl>
                                          </p:spTgt>
                                        </p:tgtEl>
                                        <p:attrNameLst>
                                          <p:attrName>style.visibility</p:attrName>
                                        </p:attrNameLst>
                                      </p:cBhvr>
                                      <p:to>
                                        <p:strVal val="visible"/>
                                      </p:to>
                                    </p:set>
                                    <p:animEffect transition="in" filter="fade">
                                      <p:cBhvr>
                                        <p:cTn id="20" dur="1000"/>
                                        <p:tgtEl>
                                          <p:spTgt spid="22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229">
                                            <p:txEl>
                                              <p:pRg st="3" end="3"/>
                                            </p:txEl>
                                          </p:spTgt>
                                        </p:tgtEl>
                                        <p:attrNameLst>
                                          <p:attrName>style.visibility</p:attrName>
                                        </p:attrNameLst>
                                      </p:cBhvr>
                                      <p:to>
                                        <p:strVal val="visible"/>
                                      </p:to>
                                    </p:set>
                                    <p:animEffect transition="in" filter="fade">
                                      <p:cBhvr>
                                        <p:cTn id="25" dur="1000"/>
                                        <p:tgtEl>
                                          <p:spTgt spid="2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4.tif" descr="4.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12700"/>
            <a:ext cx="24383933" cy="12976610"/>
          </a:xfrm>
          <a:prstGeom prst="rect">
            <a:avLst/>
          </a:prstGeom>
          <a:ln w="12700">
            <a:miter lim="400000"/>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afety…"/>
          <p:cNvSpPr txBox="1">
            <a:spLocks noGrp="1"/>
          </p:cNvSpPr>
          <p:nvPr>
            <p:ph type="body" sz="quarter" idx="1"/>
          </p:nvPr>
        </p:nvSpPr>
        <p:spPr>
          <a:xfrm>
            <a:off x="14131329" y="3938289"/>
            <a:ext cx="8742463" cy="7299922"/>
          </a:xfrm>
          <a:prstGeom prst="rect">
            <a:avLst/>
          </a:prstGeom>
        </p:spPr>
        <p:txBody>
          <a:bodyPr/>
          <a:lstStyle/>
          <a:p>
            <a:pPr marL="668421" indent="-668421">
              <a:buSzPct val="100000"/>
              <a:buAutoNum type="arabicPeriod"/>
              <a:defRPr sz="7000">
                <a:solidFill>
                  <a:srgbClr val="5091BF"/>
                </a:solidFill>
              </a:defRPr>
            </a:pPr>
            <a:r>
              <a:t> Safety</a:t>
            </a:r>
          </a:p>
          <a:p>
            <a:pPr marL="668421" indent="-668421">
              <a:buSzPct val="100000"/>
              <a:buAutoNum type="arabicPeriod"/>
              <a:defRPr sz="7000">
                <a:solidFill>
                  <a:srgbClr val="5091BF"/>
                </a:solidFill>
              </a:defRPr>
            </a:pPr>
            <a:r>
              <a:t> Responsiveness</a:t>
            </a:r>
          </a:p>
          <a:p>
            <a:pPr marL="668421" indent="-668421">
              <a:buSzPct val="100000"/>
              <a:buAutoNum type="arabicPeriod"/>
              <a:defRPr sz="7000">
                <a:solidFill>
                  <a:srgbClr val="5091BF"/>
                </a:solidFill>
              </a:defRPr>
            </a:pPr>
            <a:r>
              <a:t> Dignity</a:t>
            </a:r>
          </a:p>
          <a:p>
            <a:pPr marL="668421" indent="-668421">
              <a:buSzPct val="100000"/>
              <a:buAutoNum type="arabicPeriod"/>
              <a:defRPr sz="7000">
                <a:solidFill>
                  <a:srgbClr val="5091BF"/>
                </a:solidFill>
              </a:defRPr>
            </a:pPr>
            <a:r>
              <a:t> Experience</a:t>
            </a:r>
          </a:p>
        </p:txBody>
      </p:sp>
      <p:sp>
        <p:nvSpPr>
          <p:cNvPr id="240" name="our service standards"/>
          <p:cNvSpPr txBox="1">
            <a:spLocks noGrp="1"/>
          </p:cNvSpPr>
          <p:nvPr>
            <p:ph type="title"/>
          </p:nvPr>
        </p:nvSpPr>
        <p:spPr>
          <a:prstGeom prst="rect">
            <a:avLst/>
          </a:prstGeom>
        </p:spPr>
        <p:txBody>
          <a:bodyPr/>
          <a:lstStyle/>
          <a:p>
            <a:r>
              <a:t>our service standards</a:t>
            </a:r>
          </a:p>
        </p:txBody>
      </p:sp>
      <p:pic>
        <p:nvPicPr>
          <p:cNvPr id="241" name="image10.tif" descr="image1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4471" y="2842442"/>
            <a:ext cx="9732121" cy="9269366"/>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39">
                                            <p:bg/>
                                          </p:spTgt>
                                        </p:tgtEl>
                                        <p:attrNameLst>
                                          <p:attrName>style.visibility</p:attrName>
                                        </p:attrNameLst>
                                      </p:cBhvr>
                                      <p:to>
                                        <p:strVal val="visible"/>
                                      </p:to>
                                    </p:set>
                                    <p:animEffect transition="in" filter="wipe(left)">
                                      <p:cBhvr>
                                        <p:cTn id="7" dur="1000"/>
                                        <p:tgtEl>
                                          <p:spTgt spid="239">
                                            <p:bg/>
                                          </p:spTgt>
                                        </p:tgtEl>
                                      </p:cBhvr>
                                    </p:animEffect>
                                  </p:childTnLst>
                                </p:cTn>
                              </p:par>
                              <p:par>
                                <p:cTn id="8" presetID="22" presetClass="entr" presetSubtype="8" fill="hold" grpId="1" nodeType="withEffect">
                                  <p:stCondLst>
                                    <p:cond delay="0"/>
                                  </p:stCondLst>
                                  <p:iterate>
                                    <p:tmAbs val="0"/>
                                  </p:iterate>
                                  <p:childTnLst>
                                    <p:set>
                                      <p:cBhvr>
                                        <p:cTn id="9" fill="hold"/>
                                        <p:tgtEl>
                                          <p:spTgt spid="239">
                                            <p:txEl>
                                              <p:pRg st="0" end="0"/>
                                            </p:txEl>
                                          </p:spTgt>
                                        </p:tgtEl>
                                        <p:attrNameLst>
                                          <p:attrName>style.visibility</p:attrName>
                                        </p:attrNameLst>
                                      </p:cBhvr>
                                      <p:to>
                                        <p:strVal val="visible"/>
                                      </p:to>
                                    </p:set>
                                    <p:animEffect transition="in" filter="wipe(left)">
                                      <p:cBhvr>
                                        <p:cTn id="10" dur="1000"/>
                                        <p:tgtEl>
                                          <p:spTgt spid="2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39">
                                            <p:txEl>
                                              <p:pRg st="1" end="1"/>
                                            </p:txEl>
                                          </p:spTgt>
                                        </p:tgtEl>
                                        <p:attrNameLst>
                                          <p:attrName>style.visibility</p:attrName>
                                        </p:attrNameLst>
                                      </p:cBhvr>
                                      <p:to>
                                        <p:strVal val="visible"/>
                                      </p:to>
                                    </p:set>
                                    <p:animEffect transition="in" filter="wipe(left)">
                                      <p:cBhvr>
                                        <p:cTn id="15" dur="1000"/>
                                        <p:tgtEl>
                                          <p:spTgt spid="2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239">
                                            <p:txEl>
                                              <p:pRg st="2" end="2"/>
                                            </p:txEl>
                                          </p:spTgt>
                                        </p:tgtEl>
                                        <p:attrNameLst>
                                          <p:attrName>style.visibility</p:attrName>
                                        </p:attrNameLst>
                                      </p:cBhvr>
                                      <p:to>
                                        <p:strVal val="visible"/>
                                      </p:to>
                                    </p:set>
                                    <p:animEffect transition="in" filter="wipe(left)">
                                      <p:cBhvr>
                                        <p:cTn id="20" dur="1000"/>
                                        <p:tgtEl>
                                          <p:spTgt spid="23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239">
                                            <p:txEl>
                                              <p:pRg st="3" end="3"/>
                                            </p:txEl>
                                          </p:spTgt>
                                        </p:tgtEl>
                                        <p:attrNameLst>
                                          <p:attrName>style.visibility</p:attrName>
                                        </p:attrNameLst>
                                      </p:cBhvr>
                                      <p:to>
                                        <p:strVal val="visible"/>
                                      </p:to>
                                    </p:set>
                                    <p:animEffect transition="in" filter="wipe(left)">
                                      <p:cBhvr>
                                        <p:cTn id="25" dur="1000"/>
                                        <p:tgtEl>
                                          <p:spTgt spid="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afety"/>
          <p:cNvSpPr txBox="1">
            <a:spLocks noGrp="1"/>
          </p:cNvSpPr>
          <p:nvPr>
            <p:ph type="title"/>
          </p:nvPr>
        </p:nvSpPr>
        <p:spPr>
          <a:prstGeom prst="rect">
            <a:avLst/>
          </a:prstGeom>
        </p:spPr>
        <p:txBody>
          <a:bodyPr/>
          <a:lstStyle/>
          <a:p>
            <a:r>
              <a:t>safety</a:t>
            </a:r>
          </a:p>
        </p:txBody>
      </p:sp>
      <p:sp>
        <p:nvSpPr>
          <p:cNvPr id="246" name="Providing an environment for the health and wellbeing of our student-athletes and all others."/>
          <p:cNvSpPr txBox="1">
            <a:spLocks noGrp="1"/>
          </p:cNvSpPr>
          <p:nvPr>
            <p:ph type="body" sz="quarter" idx="1"/>
          </p:nvPr>
        </p:nvSpPr>
        <p:spPr>
          <a:xfrm>
            <a:off x="631180" y="6213822"/>
            <a:ext cx="12123441" cy="2748856"/>
          </a:xfrm>
          <a:prstGeom prst="rect">
            <a:avLst/>
          </a:prstGeom>
        </p:spPr>
        <p:txBody>
          <a:bodyPr>
            <a:noAutofit/>
          </a:bodyPr>
          <a:lstStyle/>
          <a:p>
            <a:pPr>
              <a:defRPr sz="6000">
                <a:solidFill>
                  <a:srgbClr val="5091BF"/>
                </a:solidFill>
              </a:defRPr>
            </a:pPr>
            <a:r>
              <a:t>Providing an environment for</a:t>
            </a:r>
            <a:br/>
            <a:r>
              <a:t>the health and wellbeing of our student-athletes and all others.</a:t>
            </a:r>
          </a:p>
        </p:txBody>
      </p:sp>
      <p:pic>
        <p:nvPicPr>
          <p:cNvPr id="247" name="D2WSocCelebration.JPG" descr="D2WSocCelebra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521629" y="3404989"/>
            <a:ext cx="9778868" cy="8366557"/>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sponsiveness"/>
          <p:cNvSpPr txBox="1">
            <a:spLocks noGrp="1"/>
          </p:cNvSpPr>
          <p:nvPr>
            <p:ph type="title"/>
          </p:nvPr>
        </p:nvSpPr>
        <p:spPr>
          <a:prstGeom prst="rect">
            <a:avLst/>
          </a:prstGeom>
        </p:spPr>
        <p:txBody>
          <a:bodyPr/>
          <a:lstStyle/>
          <a:p>
            <a:r>
              <a:t>responsiveness</a:t>
            </a:r>
          </a:p>
        </p:txBody>
      </p:sp>
      <p:sp>
        <p:nvSpPr>
          <p:cNvPr id="252" name="Anticipating and effectively addressing situations that arise."/>
          <p:cNvSpPr txBox="1"/>
          <p:nvPr/>
        </p:nvSpPr>
        <p:spPr>
          <a:xfrm>
            <a:off x="13318213" y="6027692"/>
            <a:ext cx="9228376" cy="289889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spcBef>
                <a:spcPts val="5900"/>
              </a:spcBef>
              <a:defRPr sz="6000" b="1">
                <a:solidFill>
                  <a:srgbClr val="5091BF"/>
                </a:solidFill>
                <a:latin typeface="Helvetica Neue"/>
                <a:ea typeface="Helvetica Neue"/>
                <a:cs typeface="Helvetica Neue"/>
                <a:sym typeface="Helvetica Neue"/>
              </a:defRPr>
            </a:lvl1pPr>
          </a:lstStyle>
          <a:p>
            <a:r>
              <a:t>Anticipating and effectively addressing situations that arise.</a:t>
            </a:r>
          </a:p>
        </p:txBody>
      </p:sp>
      <p:pic>
        <p:nvPicPr>
          <p:cNvPr id="253" name="D2MCCAction.JPG" descr="D2MCCAc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06851" y="2929548"/>
            <a:ext cx="9741301" cy="9095155"/>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dignity"/>
          <p:cNvSpPr txBox="1">
            <a:spLocks noGrp="1"/>
          </p:cNvSpPr>
          <p:nvPr>
            <p:ph type="title"/>
          </p:nvPr>
        </p:nvSpPr>
        <p:spPr>
          <a:prstGeom prst="rect">
            <a:avLst/>
          </a:prstGeom>
        </p:spPr>
        <p:txBody>
          <a:bodyPr/>
          <a:lstStyle/>
          <a:p>
            <a:r>
              <a:t>dignity</a:t>
            </a:r>
          </a:p>
        </p:txBody>
      </p:sp>
      <p:sp>
        <p:nvSpPr>
          <p:cNvPr id="258" name="Demonstrating respect and value for others."/>
          <p:cNvSpPr txBox="1">
            <a:spLocks noGrp="1"/>
          </p:cNvSpPr>
          <p:nvPr>
            <p:ph type="body" sz="quarter" idx="1"/>
          </p:nvPr>
        </p:nvSpPr>
        <p:spPr>
          <a:xfrm>
            <a:off x="2044700" y="6430416"/>
            <a:ext cx="8616058" cy="1864818"/>
          </a:xfrm>
          <a:prstGeom prst="rect">
            <a:avLst/>
          </a:prstGeom>
        </p:spPr>
        <p:txBody>
          <a:bodyPr>
            <a:noAutofit/>
          </a:bodyPr>
          <a:lstStyle>
            <a:lvl1pPr>
              <a:defRPr sz="6000">
                <a:solidFill>
                  <a:srgbClr val="5091BF"/>
                </a:solidFill>
              </a:defRPr>
            </a:lvl1pPr>
          </a:lstStyle>
          <a:p>
            <a:r>
              <a:t>Demonstrating respect and value for others.</a:t>
            </a:r>
          </a:p>
        </p:txBody>
      </p:sp>
      <p:pic>
        <p:nvPicPr>
          <p:cNvPr id="259" name="SAHelpingSAUp.jpg" descr="SAHelpingSAU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975827" y="2791817"/>
            <a:ext cx="9913012" cy="9592837"/>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D2FBField.JPG" descr="D2FBFiel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8077" y="2301650"/>
            <a:ext cx="24720053" cy="10626509"/>
          </a:xfrm>
          <a:prstGeom prst="rect">
            <a:avLst/>
          </a:prstGeom>
          <a:ln w="12700">
            <a:miter lim="400000"/>
          </a:ln>
        </p:spPr>
      </p:pic>
      <p:sp>
        <p:nvSpPr>
          <p:cNvPr id="139" name="Rectangle"/>
          <p:cNvSpPr/>
          <p:nvPr/>
        </p:nvSpPr>
        <p:spPr>
          <a:xfrm>
            <a:off x="3576117" y="3860916"/>
            <a:ext cx="17231766" cy="7507798"/>
          </a:xfrm>
          <a:prstGeom prst="rect">
            <a:avLst/>
          </a:prstGeom>
          <a:solidFill>
            <a:srgbClr val="FFFFFF">
              <a:alpha val="77192"/>
            </a:srgbClr>
          </a:solidFill>
          <a:ln w="12700">
            <a:miter lim="400000"/>
          </a:ln>
        </p:spPr>
        <p:txBody>
          <a:bodyPr tIns="91439" bIns="91439" anchor="ctr"/>
          <a:lstStyle/>
          <a:p>
            <a:endParaRPr/>
          </a:p>
        </p:txBody>
      </p:sp>
      <p:sp>
        <p:nvSpPr>
          <p:cNvPr id="140" name="kick off!"/>
          <p:cNvSpPr txBox="1">
            <a:spLocks noGrp="1"/>
          </p:cNvSpPr>
          <p:nvPr>
            <p:ph type="title"/>
          </p:nvPr>
        </p:nvSpPr>
        <p:spPr>
          <a:prstGeom prst="rect">
            <a:avLst/>
          </a:prstGeom>
        </p:spPr>
        <p:txBody>
          <a:bodyPr/>
          <a:lstStyle/>
          <a:p>
            <a:r>
              <a:t>kick off!</a:t>
            </a:r>
          </a:p>
        </p:txBody>
      </p:sp>
      <p:sp>
        <p:nvSpPr>
          <p:cNvPr id="141" name="FACILITATOR"/>
          <p:cNvSpPr txBox="1"/>
          <p:nvPr/>
        </p:nvSpPr>
        <p:spPr>
          <a:xfrm>
            <a:off x="-3270969" y="4613598"/>
            <a:ext cx="30898571" cy="2571441"/>
          </a:xfrm>
          <a:prstGeom prst="rect">
            <a:avLst/>
          </a:prstGeom>
          <a:ln w="254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defRPr sz="18000" b="1" cap="all" spc="360">
                <a:solidFill>
                  <a:srgbClr val="002855"/>
                </a:solidFill>
                <a:latin typeface="Helvetica Neue"/>
                <a:ea typeface="Helvetica Neue"/>
                <a:cs typeface="Helvetica Neue"/>
                <a:sym typeface="Helvetica Neue"/>
              </a:defRPr>
            </a:lvl1pPr>
          </a:lstStyle>
          <a:p>
            <a:r>
              <a:t>FACILITATOR</a:t>
            </a:r>
          </a:p>
        </p:txBody>
      </p:sp>
      <p:sp>
        <p:nvSpPr>
          <p:cNvPr id="142" name="NAMES"/>
          <p:cNvSpPr txBox="1"/>
          <p:nvPr/>
        </p:nvSpPr>
        <p:spPr>
          <a:xfrm>
            <a:off x="-3269227" y="7645924"/>
            <a:ext cx="30922454" cy="2707771"/>
          </a:xfrm>
          <a:prstGeom prst="rect">
            <a:avLst/>
          </a:prstGeom>
          <a:ln w="254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defRPr sz="18000" b="1" cap="all" spc="360">
                <a:solidFill>
                  <a:srgbClr val="002855"/>
                </a:solidFill>
                <a:latin typeface="Helvetica Neue"/>
                <a:ea typeface="Helvetica Neue"/>
                <a:cs typeface="Helvetica Neue"/>
                <a:sym typeface="Helvetica Neue"/>
              </a:defRPr>
            </a:lvl1pPr>
          </a:lstStyle>
          <a:p>
            <a:r>
              <a:t>NAMES</a:t>
            </a:r>
          </a:p>
        </p:txBody>
      </p:sp>
      <p:sp>
        <p:nvSpPr>
          <p:cNvPr id="143" name="Rectangle"/>
          <p:cNvSpPr/>
          <p:nvPr/>
        </p:nvSpPr>
        <p:spPr>
          <a:xfrm>
            <a:off x="3562434" y="3860916"/>
            <a:ext cx="17231766" cy="7507798"/>
          </a:xfrm>
          <a:prstGeom prst="rect">
            <a:avLst/>
          </a:prstGeom>
          <a:ln w="127000">
            <a:solidFill>
              <a:srgbClr val="0074C8"/>
            </a:solidFill>
          </a:ln>
          <a:effectLst>
            <a:outerShdw blurRad="76200" dist="38100" dir="5400000" rotWithShape="0">
              <a:srgbClr val="000000">
                <a:alpha val="35000"/>
              </a:srgbClr>
            </a:outerShdw>
          </a:effectLst>
        </p:spPr>
        <p:txBody>
          <a:bodyPr tIns="91439" bIns="91439" anchor="ctr"/>
          <a:lstStyle/>
          <a:p>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Creating a positive atmosphere."/>
          <p:cNvSpPr txBox="1">
            <a:spLocks noGrp="1"/>
          </p:cNvSpPr>
          <p:nvPr>
            <p:ph type="body" sz="quarter" idx="1"/>
          </p:nvPr>
        </p:nvSpPr>
        <p:spPr>
          <a:xfrm>
            <a:off x="15502929" y="6290220"/>
            <a:ext cx="7411642" cy="1948062"/>
          </a:xfrm>
          <a:prstGeom prst="rect">
            <a:avLst/>
          </a:prstGeom>
        </p:spPr>
        <p:txBody>
          <a:bodyPr>
            <a:noAutofit/>
          </a:bodyPr>
          <a:lstStyle>
            <a:lvl1pPr>
              <a:defRPr sz="6000">
                <a:solidFill>
                  <a:srgbClr val="5091BF"/>
                </a:solidFill>
              </a:defRPr>
            </a:lvl1pPr>
          </a:lstStyle>
          <a:p>
            <a:r>
              <a:t>Creating a positive atmosphere.</a:t>
            </a:r>
          </a:p>
        </p:txBody>
      </p:sp>
      <p:sp>
        <p:nvSpPr>
          <p:cNvPr id="264" name="experience"/>
          <p:cNvSpPr txBox="1">
            <a:spLocks noGrp="1"/>
          </p:cNvSpPr>
          <p:nvPr>
            <p:ph type="title"/>
          </p:nvPr>
        </p:nvSpPr>
        <p:spPr>
          <a:prstGeom prst="rect">
            <a:avLst/>
          </a:prstGeom>
        </p:spPr>
        <p:txBody>
          <a:bodyPr/>
          <a:lstStyle/>
          <a:p>
            <a:r>
              <a:t>experience</a:t>
            </a:r>
          </a:p>
        </p:txBody>
      </p:sp>
      <p:pic>
        <p:nvPicPr>
          <p:cNvPr id="265" name="D2BBSigns.JPG" descr="D2BBSign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27384" y="3492140"/>
            <a:ext cx="12122215" cy="8433520"/>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afety…"/>
          <p:cNvSpPr txBox="1">
            <a:spLocks noGrp="1"/>
          </p:cNvSpPr>
          <p:nvPr>
            <p:ph type="body" sz="quarter" idx="1"/>
          </p:nvPr>
        </p:nvSpPr>
        <p:spPr>
          <a:xfrm>
            <a:off x="14131329" y="3938289"/>
            <a:ext cx="8742463" cy="7299922"/>
          </a:xfrm>
          <a:prstGeom prst="rect">
            <a:avLst/>
          </a:prstGeom>
        </p:spPr>
        <p:txBody>
          <a:bodyPr/>
          <a:lstStyle/>
          <a:p>
            <a:pPr marL="668421" indent="-668421">
              <a:buSzPct val="100000"/>
              <a:buAutoNum type="arabicPeriod"/>
              <a:defRPr sz="7000">
                <a:solidFill>
                  <a:srgbClr val="5091BF"/>
                </a:solidFill>
              </a:defRPr>
            </a:pPr>
            <a:r>
              <a:t> Safety</a:t>
            </a:r>
          </a:p>
          <a:p>
            <a:pPr marL="668421" indent="-668421">
              <a:buSzPct val="100000"/>
              <a:buAutoNum type="arabicPeriod"/>
              <a:defRPr sz="7000">
                <a:solidFill>
                  <a:srgbClr val="5091BF"/>
                </a:solidFill>
              </a:defRPr>
            </a:pPr>
            <a:r>
              <a:t> Responsiveness</a:t>
            </a:r>
          </a:p>
          <a:p>
            <a:pPr marL="668421" indent="-668421">
              <a:buSzPct val="100000"/>
              <a:buAutoNum type="arabicPeriod"/>
              <a:defRPr sz="7000">
                <a:solidFill>
                  <a:srgbClr val="5091BF"/>
                </a:solidFill>
              </a:defRPr>
            </a:pPr>
            <a:r>
              <a:t> Dignity</a:t>
            </a:r>
          </a:p>
          <a:p>
            <a:pPr marL="668421" indent="-668421">
              <a:buSzPct val="100000"/>
              <a:buAutoNum type="arabicPeriod"/>
              <a:defRPr sz="7000">
                <a:solidFill>
                  <a:srgbClr val="5091BF"/>
                </a:solidFill>
              </a:defRPr>
            </a:pPr>
            <a:r>
              <a:t> Experience</a:t>
            </a:r>
          </a:p>
        </p:txBody>
      </p:sp>
      <p:sp>
        <p:nvSpPr>
          <p:cNvPr id="270" name="our service STORY"/>
          <p:cNvSpPr txBox="1">
            <a:spLocks noGrp="1"/>
          </p:cNvSpPr>
          <p:nvPr>
            <p:ph type="title"/>
          </p:nvPr>
        </p:nvSpPr>
        <p:spPr>
          <a:prstGeom prst="rect">
            <a:avLst/>
          </a:prstGeom>
        </p:spPr>
        <p:txBody>
          <a:bodyPr/>
          <a:lstStyle/>
          <a:p>
            <a:r>
              <a:t>our service STORY</a:t>
            </a:r>
          </a:p>
        </p:txBody>
      </p:sp>
      <p:pic>
        <p:nvPicPr>
          <p:cNvPr id="271" name="image10.tif" descr="image1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24471" y="2842442"/>
            <a:ext cx="9732121" cy="9269366"/>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8.jpeg" descr="image8.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0386" y="3897683"/>
            <a:ext cx="10707287" cy="7138190"/>
          </a:xfrm>
          <a:prstGeom prst="rect">
            <a:avLst/>
          </a:prstGeom>
          <a:ln w="127000">
            <a:solidFill>
              <a:srgbClr val="0074C8"/>
            </a:solidFill>
            <a:miter lim="400000"/>
          </a:ln>
          <a:effectLst>
            <a:outerShdw blurRad="355600" rotWithShape="0">
              <a:srgbClr val="000000">
                <a:alpha val="75000"/>
              </a:srgbClr>
            </a:outerShdw>
          </a:effectLst>
        </p:spPr>
      </p:pic>
      <p:sp>
        <p:nvSpPr>
          <p:cNvPr id="276" name="Rectangle"/>
          <p:cNvSpPr/>
          <p:nvPr/>
        </p:nvSpPr>
        <p:spPr>
          <a:xfrm>
            <a:off x="6830781" y="6831778"/>
            <a:ext cx="10706499" cy="1270001"/>
          </a:xfrm>
          <a:prstGeom prst="rect">
            <a:avLst/>
          </a:prstGeom>
          <a:solidFill>
            <a:srgbClr val="FFFFFF">
              <a:alpha val="67419"/>
            </a:srgbClr>
          </a:solidFill>
          <a:ln w="12700">
            <a:miter lim="400000"/>
          </a:ln>
          <a:effectLst>
            <a:outerShdw blurRad="76200" dist="38100" dir="5400000" rotWithShape="0">
              <a:srgbClr val="000000">
                <a:alpha val="35000"/>
              </a:srgbClr>
            </a:outerShdw>
          </a:effectLst>
        </p:spPr>
        <p:txBody>
          <a:bodyPr tIns="91439" bIns="91439" anchor="ctr"/>
          <a:lstStyle/>
          <a:p>
            <a:endParaRPr/>
          </a:p>
        </p:txBody>
      </p:sp>
      <p:sp>
        <p:nvSpPr>
          <p:cNvPr id="277" name="defining the game day experience"/>
          <p:cNvSpPr txBox="1">
            <a:spLocks noGrp="1"/>
          </p:cNvSpPr>
          <p:nvPr>
            <p:ph type="title"/>
          </p:nvPr>
        </p:nvSpPr>
        <p:spPr>
          <a:prstGeom prst="rect">
            <a:avLst/>
          </a:prstGeom>
        </p:spPr>
        <p:txBody>
          <a:bodyPr/>
          <a:lstStyle/>
          <a:p>
            <a:r>
              <a:t>defining the game day experience</a:t>
            </a:r>
          </a:p>
        </p:txBody>
      </p:sp>
      <p:sp>
        <p:nvSpPr>
          <p:cNvPr id="278" name="Rules"/>
          <p:cNvSpPr txBox="1"/>
          <p:nvPr/>
        </p:nvSpPr>
        <p:spPr>
          <a:xfrm>
            <a:off x="10808747" y="2647960"/>
            <a:ext cx="2750567"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Rules</a:t>
            </a:r>
          </a:p>
        </p:txBody>
      </p:sp>
      <p:sp>
        <p:nvSpPr>
          <p:cNvPr id="279" name="Standards"/>
          <p:cNvSpPr txBox="1"/>
          <p:nvPr/>
        </p:nvSpPr>
        <p:spPr>
          <a:xfrm rot="16200000">
            <a:off x="3706316" y="6916489"/>
            <a:ext cx="4868165"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Standards</a:t>
            </a:r>
          </a:p>
        </p:txBody>
      </p:sp>
      <p:sp>
        <p:nvSpPr>
          <p:cNvPr id="280" name="Behaviors"/>
          <p:cNvSpPr txBox="1"/>
          <p:nvPr/>
        </p:nvSpPr>
        <p:spPr>
          <a:xfrm rot="5400000">
            <a:off x="15917785" y="6916489"/>
            <a:ext cx="4619753"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Behaviors</a:t>
            </a:r>
          </a:p>
        </p:txBody>
      </p:sp>
      <p:sp>
        <p:nvSpPr>
          <p:cNvPr id="281" name="Purpose"/>
          <p:cNvSpPr txBox="1"/>
          <p:nvPr/>
        </p:nvSpPr>
        <p:spPr>
          <a:xfrm>
            <a:off x="10230008" y="11185018"/>
            <a:ext cx="3908045"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Purpose</a:t>
            </a:r>
          </a:p>
        </p:txBody>
      </p:sp>
      <p:sp>
        <p:nvSpPr>
          <p:cNvPr id="282" name="Service Playing Field"/>
          <p:cNvSpPr txBox="1"/>
          <p:nvPr/>
        </p:nvSpPr>
        <p:spPr>
          <a:xfrm>
            <a:off x="7585995" y="6997197"/>
            <a:ext cx="9196071" cy="939162"/>
          </a:xfrm>
          <a:prstGeom prst="rect">
            <a:avLst/>
          </a:prstGeom>
          <a:ln w="25400">
            <a:miter lim="400000"/>
          </a:ln>
          <a:effectLst>
            <a:outerShdw blurRad="38100" dist="38100" dir="5400000" rotWithShape="0">
              <a:srgbClr val="000000">
                <a:alpha val="9594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5000" b="1" cap="all" spc="499">
                <a:solidFill>
                  <a:srgbClr val="FFFFFF"/>
                </a:solidFill>
                <a:latin typeface="Helvetica Neue"/>
                <a:ea typeface="Helvetica Neue"/>
                <a:cs typeface="Helvetica Neue"/>
                <a:sym typeface="Helvetica Neue"/>
              </a:defRPr>
            </a:lvl1pPr>
          </a:lstStyle>
          <a:p>
            <a:r>
              <a:t>Service Playing Field</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1" nodeType="clickEffect">
                                  <p:stCondLst>
                                    <p:cond delay="0"/>
                                  </p:stCondLst>
                                  <p:childTnLst>
                                    <p:set>
                                      <p:cBhvr>
                                        <p:cTn id="6" dur="indefinite" fill="hold"/>
                                        <p:tgtEl>
                                          <p:spTgt spid="278"/>
                                        </p:tgtEl>
                                        <p:attrNameLst>
                                          <p:attrName>style.opacity</p:attrName>
                                        </p:attrNameLst>
                                      </p:cBhvr>
                                      <p:to>
                                        <p:strVal val="0.50"/>
                                      </p:to>
                                    </p:set>
                                    <p:animEffect filter="image" prLst="opacity: 0.50; ">
                                      <p:cBhvr>
                                        <p:cTn id="7" dur="indefinite" fill="hold"/>
                                        <p:tgtEl>
                                          <p:spTgt spid="278"/>
                                        </p:tgtEl>
                                      </p:cBhvr>
                                    </p:animEffect>
                                  </p:childTnLst>
                                </p:cTn>
                              </p:par>
                            </p:childTnLst>
                          </p:cTn>
                        </p:par>
                        <p:par>
                          <p:cTn id="8" fill="hold">
                            <p:stCondLst>
                              <p:cond delay="0"/>
                            </p:stCondLst>
                            <p:childTnLst>
                              <p:par>
                                <p:cTn id="9" presetID="9" presetClass="emph" fill="hold" grpId="2" nodeType="withEffect">
                                  <p:stCondLst>
                                    <p:cond delay="0"/>
                                  </p:stCondLst>
                                  <p:childTnLst>
                                    <p:set>
                                      <p:cBhvr>
                                        <p:cTn id="10" dur="indefinite" fill="hold"/>
                                        <p:tgtEl>
                                          <p:spTgt spid="279"/>
                                        </p:tgtEl>
                                        <p:attrNameLst>
                                          <p:attrName>style.opacity</p:attrName>
                                        </p:attrNameLst>
                                      </p:cBhvr>
                                      <p:to>
                                        <p:strVal val="0.50"/>
                                      </p:to>
                                    </p:set>
                                    <p:animEffect filter="image" prLst="opacity: 0.50; ">
                                      <p:cBhvr>
                                        <p:cTn id="11" dur="indefinite" fill="hold"/>
                                        <p:tgtEl>
                                          <p:spTgt spid="279"/>
                                        </p:tgtEl>
                                      </p:cBhvr>
                                    </p:animEffect>
                                  </p:childTnLst>
                                </p:cTn>
                              </p:par>
                            </p:childTnLst>
                          </p:cTn>
                        </p:par>
                        <p:par>
                          <p:cTn id="12" fill="hold">
                            <p:stCondLst>
                              <p:cond delay="0"/>
                            </p:stCondLst>
                            <p:childTnLst>
                              <p:par>
                                <p:cTn id="13" presetID="9" presetClass="emph" fill="hold" grpId="3" nodeType="withEffect">
                                  <p:stCondLst>
                                    <p:cond delay="0"/>
                                  </p:stCondLst>
                                  <p:childTnLst>
                                    <p:set>
                                      <p:cBhvr>
                                        <p:cTn id="14" dur="indefinite" fill="hold"/>
                                        <p:tgtEl>
                                          <p:spTgt spid="281"/>
                                        </p:tgtEl>
                                        <p:attrNameLst>
                                          <p:attrName>style.opacity</p:attrName>
                                        </p:attrNameLst>
                                      </p:cBhvr>
                                      <p:to>
                                        <p:strVal val="0.50"/>
                                      </p:to>
                                    </p:set>
                                    <p:animEffect filter="image" prLst="opacity: 0.50; ">
                                      <p:cBhvr>
                                        <p:cTn id="15" dur="indefinite" fill="hold"/>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1" animBg="1" advAuto="0"/>
      <p:bldP spid="279" grpId="2" animBg="1" advAuto="0"/>
      <p:bldP spid="281"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afety"/>
          <p:cNvSpPr txBox="1">
            <a:spLocks noGrp="1"/>
          </p:cNvSpPr>
          <p:nvPr>
            <p:ph type="title"/>
          </p:nvPr>
        </p:nvSpPr>
        <p:spPr>
          <a:prstGeom prst="rect">
            <a:avLst/>
          </a:prstGeom>
        </p:spPr>
        <p:txBody>
          <a:bodyPr/>
          <a:lstStyle/>
          <a:p>
            <a:r>
              <a:t>safety</a:t>
            </a:r>
          </a:p>
        </p:txBody>
      </p:sp>
      <p:pic>
        <p:nvPicPr>
          <p:cNvPr id="287" name="NCAA DII Service Card 121621 FINAL with Green_Page_2.jpg" descr="NCAA DII Service Card 121621 FINAL with Green_Page_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83557" y="2672556"/>
            <a:ext cx="17616743" cy="8370787"/>
          </a:xfrm>
          <a:prstGeom prst="rect">
            <a:avLst/>
          </a:prstGeom>
          <a:ln w="12700">
            <a:miter lim="400000"/>
          </a:ln>
          <a:effectLst>
            <a:outerShdw blurRad="355600" rotWithShape="0">
              <a:srgbClr val="000000">
                <a:alpha val="75000"/>
              </a:srgbClr>
            </a:outerShdw>
          </a:effectLst>
        </p:spPr>
      </p:pic>
      <p:pic>
        <p:nvPicPr>
          <p:cNvPr id="288" name="NCAA DII Service Card 121621 FINAL with Green_Page_2.jpg" descr="NCAA DII Service Card 121621 FINAL with Green_Page_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44887" y="727127"/>
            <a:ext cx="8045764" cy="11702928"/>
          </a:xfrm>
          <a:prstGeom prst="rect">
            <a:avLst/>
          </a:prstGeom>
          <a:ln w="12700">
            <a:solidFill>
              <a:srgbClr val="DDDDDD"/>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SPONSIVENESS"/>
          <p:cNvSpPr txBox="1">
            <a:spLocks noGrp="1"/>
          </p:cNvSpPr>
          <p:nvPr>
            <p:ph type="title"/>
          </p:nvPr>
        </p:nvSpPr>
        <p:spPr>
          <a:prstGeom prst="rect">
            <a:avLst/>
          </a:prstGeom>
        </p:spPr>
        <p:txBody>
          <a:bodyPr/>
          <a:lstStyle/>
          <a:p>
            <a:r>
              <a:t>RESPONSIVENESS</a:t>
            </a:r>
          </a:p>
        </p:txBody>
      </p:sp>
      <p:pic>
        <p:nvPicPr>
          <p:cNvPr id="293" name="NCAA DII Service Card 121621 FINAL with Green_Page_2.jpg" descr="NCAA DII Service Card 121621 FINAL with Green_Page_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83557" y="2672556"/>
            <a:ext cx="17616743" cy="9031187"/>
          </a:xfrm>
          <a:prstGeom prst="rect">
            <a:avLst/>
          </a:prstGeom>
          <a:ln w="12700">
            <a:miter lim="400000"/>
          </a:ln>
          <a:effectLst>
            <a:outerShdw blurRad="355600" rotWithShape="0">
              <a:srgbClr val="000000">
                <a:alpha val="75000"/>
              </a:srgbClr>
            </a:outerShdw>
          </a:effectLst>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DIGNITY"/>
          <p:cNvSpPr txBox="1">
            <a:spLocks noGrp="1"/>
          </p:cNvSpPr>
          <p:nvPr>
            <p:ph type="title"/>
          </p:nvPr>
        </p:nvSpPr>
        <p:spPr>
          <a:prstGeom prst="rect">
            <a:avLst/>
          </a:prstGeom>
        </p:spPr>
        <p:txBody>
          <a:bodyPr/>
          <a:lstStyle/>
          <a:p>
            <a:r>
              <a:t>DIGNITY</a:t>
            </a:r>
          </a:p>
        </p:txBody>
      </p:sp>
      <p:pic>
        <p:nvPicPr>
          <p:cNvPr id="298" name="NCAA DII Service Card 121621 FINAL with Green_Page_2.jpg" descr="NCAA DII Service Card 121621 FINAL with Green_Page_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83557" y="2672556"/>
            <a:ext cx="17616743" cy="8361569"/>
          </a:xfrm>
          <a:prstGeom prst="rect">
            <a:avLst/>
          </a:prstGeom>
          <a:ln w="12700">
            <a:miter lim="400000"/>
          </a:ln>
          <a:effectLst>
            <a:outerShdw blurRad="355600" rotWithShape="0">
              <a:srgbClr val="000000">
                <a:alpha val="75000"/>
              </a:srgbClr>
            </a:outerShdw>
          </a:effectLst>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EXPERIENCE"/>
          <p:cNvSpPr txBox="1">
            <a:spLocks noGrp="1"/>
          </p:cNvSpPr>
          <p:nvPr>
            <p:ph type="title"/>
          </p:nvPr>
        </p:nvSpPr>
        <p:spPr>
          <a:prstGeom prst="rect">
            <a:avLst/>
          </a:prstGeom>
        </p:spPr>
        <p:txBody>
          <a:bodyPr/>
          <a:lstStyle/>
          <a:p>
            <a:r>
              <a:t>EXPERIENCE</a:t>
            </a:r>
          </a:p>
        </p:txBody>
      </p:sp>
      <p:pic>
        <p:nvPicPr>
          <p:cNvPr id="303" name="NCAA DII Service Card 121621 FINAL with Green_Page_1.jpg" descr="NCAA DII Service Card 121621 FINAL with Green_Page_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a:off x="3384550" y="2910048"/>
            <a:ext cx="17614900" cy="8681533"/>
          </a:xfrm>
          <a:prstGeom prst="rect">
            <a:avLst/>
          </a:prstGeom>
          <a:ln w="12700">
            <a:miter lim="400000"/>
          </a:ln>
          <a:effectLst>
            <a:outerShdw blurRad="355600" rotWithShape="0">
              <a:srgbClr val="000000">
                <a:alpha val="75000"/>
              </a:srgbClr>
            </a:outerShdw>
          </a:effectLst>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NCAA DII Service Card 121621 FINAL with Green_Page_2.jpg" descr="NCAA DII Service Card 121621 FINAL with Green_Page_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0000">
            <a:off x="12557488" y="803327"/>
            <a:ext cx="8045763" cy="11702928"/>
          </a:xfrm>
          <a:prstGeom prst="rect">
            <a:avLst/>
          </a:prstGeom>
          <a:ln w="12700">
            <a:solidFill>
              <a:srgbClr val="DDDDDD"/>
            </a:solidFill>
            <a:miter lim="400000"/>
          </a:ln>
          <a:effectLst>
            <a:outerShdw blurRad="355600" rotWithShape="0">
              <a:srgbClr val="000000">
                <a:alpha val="75000"/>
              </a:srgbClr>
            </a:outerShdw>
          </a:effectLst>
        </p:spPr>
      </p:pic>
      <p:pic>
        <p:nvPicPr>
          <p:cNvPr id="308" name="NCAA DII Service Card 121621 FINAL with Green_Page_1.jpg" descr="NCAA DII Service Card 121621 FINAL with Green_Page_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60000">
            <a:off x="4002959" y="498536"/>
            <a:ext cx="7992480" cy="11702928"/>
          </a:xfrm>
          <a:prstGeom prst="rect">
            <a:avLst/>
          </a:prstGeom>
          <a:ln w="12700">
            <a:solidFill>
              <a:srgbClr val="DDDDDD"/>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LET’S Talk: In bounds/ out of bounds"/>
          <p:cNvSpPr txBox="1">
            <a:spLocks noGrp="1"/>
          </p:cNvSpPr>
          <p:nvPr>
            <p:ph type="title"/>
          </p:nvPr>
        </p:nvSpPr>
        <p:spPr>
          <a:prstGeom prst="rect">
            <a:avLst/>
          </a:prstGeom>
        </p:spPr>
        <p:txBody>
          <a:bodyPr/>
          <a:lstStyle/>
          <a:p>
            <a:pPr defTabSz="742950">
              <a:defRPr sz="6300" spc="126"/>
            </a:pPr>
            <a:r>
              <a:t>LET’S Talk: In bounds/</a:t>
            </a:r>
            <a:br/>
            <a:r>
              <a:t>out of bounds</a:t>
            </a:r>
          </a:p>
        </p:txBody>
      </p:sp>
      <p:pic>
        <p:nvPicPr>
          <p:cNvPr id="313" name="Generic Good Show Bad Show.jpg" descr="Generic Good Show Bad Show.jpg"/>
          <p:cNvPicPr>
            <a:picLocks/>
          </p:cNvPicPr>
          <p:nvPr/>
        </p:nvPicPr>
        <p:blipFill>
          <a:blip r:embed="rId3"/>
          <a:stretch>
            <a:fillRect/>
          </a:stretch>
        </p:blipFill>
        <p:spPr>
          <a:xfrm>
            <a:off x="4089951" y="3135196"/>
            <a:ext cx="16204098" cy="8842608"/>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LET’S Talk: In bounds/out of bounds"/>
          <p:cNvSpPr txBox="1">
            <a:spLocks noGrp="1"/>
          </p:cNvSpPr>
          <p:nvPr>
            <p:ph type="title"/>
          </p:nvPr>
        </p:nvSpPr>
        <p:spPr>
          <a:prstGeom prst="rect">
            <a:avLst/>
          </a:prstGeom>
        </p:spPr>
        <p:txBody>
          <a:bodyPr>
            <a:normAutofit fontScale="90000"/>
          </a:bodyPr>
          <a:lstStyle>
            <a:lvl1pPr>
              <a:defRPr sz="9000" spc="180"/>
            </a:lvl1pPr>
          </a:lstStyle>
          <a:p>
            <a:r>
              <a:t>LET’S Talk: In bounds/out of bounds</a:t>
            </a:r>
          </a:p>
        </p:txBody>
      </p:sp>
      <p:pic>
        <p:nvPicPr>
          <p:cNvPr id="318" name="Generic Good Show Bad Show.jpg" descr="Generic Good Show Bad Show.jpg"/>
          <p:cNvPicPr>
            <a:picLocks/>
          </p:cNvPicPr>
          <p:nvPr/>
        </p:nvPicPr>
        <p:blipFill>
          <a:blip r:embed="rId3"/>
          <a:stretch>
            <a:fillRect/>
          </a:stretch>
        </p:blipFill>
        <p:spPr>
          <a:xfrm>
            <a:off x="-105577" y="-726152"/>
            <a:ext cx="24595154" cy="13716001"/>
          </a:xfrm>
          <a:prstGeom prst="rect">
            <a:avLst/>
          </a:prstGeom>
          <a:ln w="12700">
            <a:miter lim="400000"/>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Double-click to edit"/>
          <p:cNvSpPr txBox="1">
            <a:spLocks noGrp="1"/>
          </p:cNvSpPr>
          <p:nvPr>
            <p:ph type="body" idx="1"/>
          </p:nvPr>
        </p:nvSpPr>
        <p:spPr>
          <a:prstGeom prst="rect">
            <a:avLst/>
          </a:prstGeom>
        </p:spPr>
        <p:txBody>
          <a:bodyPr/>
          <a:lstStyle/>
          <a:p>
            <a:endParaRPr/>
          </a:p>
        </p:txBody>
      </p:sp>
      <p:sp>
        <p:nvSpPr>
          <p:cNvPr id="148" name="LET’S TALK: EXCELLENT SERVICE EXPERIENCE"/>
          <p:cNvSpPr txBox="1">
            <a:spLocks noGrp="1"/>
          </p:cNvSpPr>
          <p:nvPr>
            <p:ph type="title"/>
          </p:nvPr>
        </p:nvSpPr>
        <p:spPr>
          <a:prstGeom prst="rect">
            <a:avLst/>
          </a:prstGeom>
        </p:spPr>
        <p:txBody>
          <a:bodyPr/>
          <a:lstStyle/>
          <a:p>
            <a:pPr>
              <a:lnSpc>
                <a:spcPct val="80000"/>
              </a:lnSpc>
            </a:pPr>
            <a:r>
              <a:t>LET’S TALK: EXCELLENT</a:t>
            </a:r>
            <a:br/>
            <a:r>
              <a:t>SERVICE EXPERIENCE</a:t>
            </a:r>
          </a:p>
        </p:txBody>
      </p:sp>
      <p:pic>
        <p:nvPicPr>
          <p:cNvPr id="149" name="D2VBCelebration.JPG" descr="D2VBCelebra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7966" y="2229402"/>
            <a:ext cx="24607125" cy="10705963"/>
          </a:xfrm>
          <a:prstGeom prst="rect">
            <a:avLst/>
          </a:prstGeom>
          <a:ln w="12700">
            <a:miter lim="400000"/>
          </a:ln>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Generic Good Show Bad Show with Legend.pdf" descr="Generic Good Show Bad Show with Legend.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19014" y="2507258"/>
            <a:ext cx="17863509" cy="10155466"/>
          </a:xfrm>
          <a:prstGeom prst="rect">
            <a:avLst/>
          </a:prstGeom>
          <a:ln w="127000">
            <a:solidFill>
              <a:srgbClr val="0074C8"/>
            </a:solidFill>
            <a:miter lim="400000"/>
          </a:ln>
          <a:effectLst>
            <a:outerShdw blurRad="355600" rotWithShape="0">
              <a:srgbClr val="000000">
                <a:alpha val="75000"/>
              </a:srgbClr>
            </a:outerShdw>
          </a:effectLst>
        </p:spPr>
      </p:pic>
      <p:sp>
        <p:nvSpPr>
          <p:cNvPr id="323" name="Activity: In bounds/out of bounds"/>
          <p:cNvSpPr txBox="1">
            <a:spLocks noGrp="1"/>
          </p:cNvSpPr>
          <p:nvPr>
            <p:ph type="title"/>
          </p:nvPr>
        </p:nvSpPr>
        <p:spPr>
          <a:prstGeom prst="rect">
            <a:avLst/>
          </a:prstGeom>
        </p:spPr>
        <p:txBody>
          <a:bodyPr/>
          <a:lstStyle/>
          <a:p>
            <a:r>
              <a:t>Activity: In bounds/out of bounds</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M1X2021C104 (1).JPG" descr="M1X2021C104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323" y="2200739"/>
            <a:ext cx="24494053" cy="10774851"/>
          </a:xfrm>
          <a:prstGeom prst="rect">
            <a:avLst/>
          </a:prstGeom>
          <a:ln w="12700">
            <a:miter lim="400000"/>
          </a:ln>
        </p:spPr>
      </p:pic>
      <p:sp>
        <p:nvSpPr>
          <p:cNvPr id="326" name="Rectangle"/>
          <p:cNvSpPr/>
          <p:nvPr/>
        </p:nvSpPr>
        <p:spPr>
          <a:xfrm>
            <a:off x="6737391" y="2325335"/>
            <a:ext cx="10948507" cy="3237438"/>
          </a:xfrm>
          <a:prstGeom prst="rect">
            <a:avLst/>
          </a:prstGeom>
          <a:solidFill>
            <a:srgbClr val="FFFFFF">
              <a:alpha val="50161"/>
            </a:srgbClr>
          </a:solidFill>
          <a:ln w="12700">
            <a:miter lim="400000"/>
          </a:ln>
          <a:effectLst>
            <a:outerShdw blurRad="76200" dist="38100" dir="5400000" rotWithShape="0">
              <a:srgbClr val="000000">
                <a:alpha val="35000"/>
              </a:srgbClr>
            </a:outerShdw>
          </a:effectLst>
        </p:spPr>
        <p:txBody>
          <a:bodyPr tIns="91439" bIns="91439" anchor="ctr"/>
          <a:lstStyle/>
          <a:p>
            <a:pPr>
              <a:defRPr>
                <a:solidFill>
                  <a:srgbClr val="FFFFFF"/>
                </a:solidFill>
              </a:defRPr>
            </a:pPr>
            <a:endParaRPr/>
          </a:p>
        </p:txBody>
      </p:sp>
      <p:pic>
        <p:nvPicPr>
          <p:cNvPr id="327" name="Lead 2 logo.png" descr="Lead 2 logo.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968445" y="2409104"/>
            <a:ext cx="10300753" cy="3069900"/>
          </a:xfrm>
          <a:prstGeom prst="rect">
            <a:avLst/>
          </a:prstGeom>
          <a:ln w="12700">
            <a:miter lim="400000"/>
          </a:ln>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M3F2021C105 (1).JPG" descr="M3F2021C105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323" y="2200738"/>
            <a:ext cx="24474350" cy="10774852"/>
          </a:xfrm>
          <a:prstGeom prst="rect">
            <a:avLst/>
          </a:prstGeom>
          <a:ln w="12700">
            <a:miter lim="400000"/>
          </a:ln>
        </p:spPr>
      </p:pic>
      <p:sp>
        <p:nvSpPr>
          <p:cNvPr id="332" name="Listen…"/>
          <p:cNvSpPr txBox="1">
            <a:spLocks noGrp="1"/>
          </p:cNvSpPr>
          <p:nvPr>
            <p:ph type="body" sz="quarter" idx="1"/>
          </p:nvPr>
        </p:nvSpPr>
        <p:spPr>
          <a:xfrm>
            <a:off x="1699903" y="3687460"/>
            <a:ext cx="4855654" cy="7801580"/>
          </a:xfrm>
          <a:prstGeom prst="rect">
            <a:avLst/>
          </a:prstGeom>
        </p:spPr>
        <p:txBody>
          <a:bodyPr/>
          <a:lstStyle/>
          <a:p>
            <a:pPr defTabSz="660400">
              <a:spcBef>
                <a:spcPts val="4700"/>
              </a:spcBef>
              <a:defRPr sz="5600">
                <a:solidFill>
                  <a:srgbClr val="FFFFFF"/>
                </a:solidFill>
              </a:defRPr>
            </a:pPr>
            <a:r>
              <a:rPr sz="6800"/>
              <a:t>L</a:t>
            </a:r>
            <a:r>
              <a:t>isten</a:t>
            </a:r>
          </a:p>
          <a:p>
            <a:pPr defTabSz="660400">
              <a:spcBef>
                <a:spcPts val="4700"/>
              </a:spcBef>
              <a:defRPr sz="5600">
                <a:solidFill>
                  <a:srgbClr val="FFFFFF"/>
                </a:solidFill>
              </a:defRPr>
            </a:pPr>
            <a:r>
              <a:rPr sz="6800"/>
              <a:t>E</a:t>
            </a:r>
            <a:r>
              <a:t>mpathize</a:t>
            </a:r>
          </a:p>
          <a:p>
            <a:pPr defTabSz="660400">
              <a:spcBef>
                <a:spcPts val="4700"/>
              </a:spcBef>
              <a:defRPr sz="5600">
                <a:solidFill>
                  <a:srgbClr val="FFFFFF"/>
                </a:solidFill>
              </a:defRPr>
            </a:pPr>
            <a:r>
              <a:rPr sz="6800"/>
              <a:t>A</a:t>
            </a:r>
            <a:r>
              <a:t>pologize</a:t>
            </a:r>
          </a:p>
          <a:p>
            <a:pPr defTabSz="660400">
              <a:spcBef>
                <a:spcPts val="4700"/>
              </a:spcBef>
              <a:defRPr sz="5600">
                <a:solidFill>
                  <a:srgbClr val="FFFFFF"/>
                </a:solidFill>
              </a:defRPr>
            </a:pPr>
            <a:r>
              <a:rPr sz="6800"/>
              <a:t>D</a:t>
            </a:r>
            <a:r>
              <a:t>ecide</a:t>
            </a:r>
          </a:p>
          <a:p>
            <a:pPr defTabSz="660400">
              <a:spcBef>
                <a:spcPts val="4700"/>
              </a:spcBef>
              <a:defRPr sz="5600">
                <a:solidFill>
                  <a:srgbClr val="FFFFFF"/>
                </a:solidFill>
              </a:defRPr>
            </a:pPr>
            <a:r>
              <a:rPr sz="6800"/>
              <a:t>D</a:t>
            </a:r>
            <a:r>
              <a:t>eliver</a:t>
            </a:r>
          </a:p>
        </p:txBody>
      </p:sp>
      <p:sp>
        <p:nvSpPr>
          <p:cNvPr id="333" name="LEAD2"/>
          <p:cNvSpPr txBox="1">
            <a:spLocks noGrp="1"/>
          </p:cNvSpPr>
          <p:nvPr>
            <p:ph type="title"/>
          </p:nvPr>
        </p:nvSpPr>
        <p:spPr>
          <a:prstGeom prst="rect">
            <a:avLst/>
          </a:prstGeom>
        </p:spPr>
        <p:txBody>
          <a:bodyPr/>
          <a:lstStyle/>
          <a:p>
            <a:r>
              <a:t>LEAD2</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32">
                                            <p:bg/>
                                          </p:spTgt>
                                        </p:tgtEl>
                                        <p:attrNameLst>
                                          <p:attrName>style.visibility</p:attrName>
                                        </p:attrNameLst>
                                      </p:cBhvr>
                                      <p:to>
                                        <p:strVal val="visible"/>
                                      </p:to>
                                    </p:set>
                                    <p:animEffect transition="in" filter="wipe(left)">
                                      <p:cBhvr>
                                        <p:cTn id="7" dur="1000"/>
                                        <p:tgtEl>
                                          <p:spTgt spid="332">
                                            <p:bg/>
                                          </p:spTgt>
                                        </p:tgtEl>
                                      </p:cBhvr>
                                    </p:animEffect>
                                  </p:childTnLst>
                                </p:cTn>
                              </p:par>
                              <p:par>
                                <p:cTn id="8" presetID="22" presetClass="entr" presetSubtype="8" fill="hold" grpId="1" nodeType="withEffect">
                                  <p:stCondLst>
                                    <p:cond delay="0"/>
                                  </p:stCondLst>
                                  <p:iterate>
                                    <p:tmAbs val="0"/>
                                  </p:iterate>
                                  <p:childTnLst>
                                    <p:set>
                                      <p:cBhvr>
                                        <p:cTn id="9" fill="hold"/>
                                        <p:tgtEl>
                                          <p:spTgt spid="332">
                                            <p:txEl>
                                              <p:pRg st="0" end="0"/>
                                            </p:txEl>
                                          </p:spTgt>
                                        </p:tgtEl>
                                        <p:attrNameLst>
                                          <p:attrName>style.visibility</p:attrName>
                                        </p:attrNameLst>
                                      </p:cBhvr>
                                      <p:to>
                                        <p:strVal val="visible"/>
                                      </p:to>
                                    </p:set>
                                    <p:animEffect transition="in" filter="wipe(left)">
                                      <p:cBhvr>
                                        <p:cTn id="10" dur="1000"/>
                                        <p:tgtEl>
                                          <p:spTgt spid="3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332">
                                            <p:txEl>
                                              <p:pRg st="1" end="1"/>
                                            </p:txEl>
                                          </p:spTgt>
                                        </p:tgtEl>
                                        <p:attrNameLst>
                                          <p:attrName>style.visibility</p:attrName>
                                        </p:attrNameLst>
                                      </p:cBhvr>
                                      <p:to>
                                        <p:strVal val="visible"/>
                                      </p:to>
                                    </p:set>
                                    <p:animEffect transition="in" filter="wipe(left)">
                                      <p:cBhvr>
                                        <p:cTn id="15" dur="1000"/>
                                        <p:tgtEl>
                                          <p:spTgt spid="3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332">
                                            <p:txEl>
                                              <p:pRg st="2" end="2"/>
                                            </p:txEl>
                                          </p:spTgt>
                                        </p:tgtEl>
                                        <p:attrNameLst>
                                          <p:attrName>style.visibility</p:attrName>
                                        </p:attrNameLst>
                                      </p:cBhvr>
                                      <p:to>
                                        <p:strVal val="visible"/>
                                      </p:to>
                                    </p:set>
                                    <p:animEffect transition="in" filter="wipe(left)">
                                      <p:cBhvr>
                                        <p:cTn id="20" dur="1000"/>
                                        <p:tgtEl>
                                          <p:spTgt spid="33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332">
                                            <p:txEl>
                                              <p:pRg st="3" end="3"/>
                                            </p:txEl>
                                          </p:spTgt>
                                        </p:tgtEl>
                                        <p:attrNameLst>
                                          <p:attrName>style.visibility</p:attrName>
                                        </p:attrNameLst>
                                      </p:cBhvr>
                                      <p:to>
                                        <p:strVal val="visible"/>
                                      </p:to>
                                    </p:set>
                                    <p:animEffect transition="in" filter="wipe(left)">
                                      <p:cBhvr>
                                        <p:cTn id="25" dur="1000"/>
                                        <p:tgtEl>
                                          <p:spTgt spid="33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1" nodeType="clickEffect">
                                  <p:stCondLst>
                                    <p:cond delay="0"/>
                                  </p:stCondLst>
                                  <p:iterate>
                                    <p:tmAbs val="0"/>
                                  </p:iterate>
                                  <p:childTnLst>
                                    <p:set>
                                      <p:cBhvr>
                                        <p:cTn id="29" fill="hold"/>
                                        <p:tgtEl>
                                          <p:spTgt spid="332">
                                            <p:txEl>
                                              <p:pRg st="4" end="4"/>
                                            </p:txEl>
                                          </p:spTgt>
                                        </p:tgtEl>
                                        <p:attrNameLst>
                                          <p:attrName>style.visibility</p:attrName>
                                        </p:attrNameLst>
                                      </p:cBhvr>
                                      <p:to>
                                        <p:strVal val="visible"/>
                                      </p:to>
                                    </p:set>
                                    <p:animEffect transition="in" filter="wipe(left)">
                                      <p:cBhvr>
                                        <p:cTn id="30" dur="1000"/>
                                        <p:tgtEl>
                                          <p:spTgt spid="3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1"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activity: how will you lead2 service excellence?"/>
          <p:cNvSpPr txBox="1">
            <a:spLocks noGrp="1"/>
          </p:cNvSpPr>
          <p:nvPr>
            <p:ph type="title"/>
          </p:nvPr>
        </p:nvSpPr>
        <p:spPr>
          <a:prstGeom prst="rect">
            <a:avLst/>
          </a:prstGeom>
        </p:spPr>
        <p:txBody>
          <a:bodyPr/>
          <a:lstStyle/>
          <a:p>
            <a:pPr>
              <a:lnSpc>
                <a:spcPct val="80000"/>
              </a:lnSpc>
            </a:pPr>
            <a:r>
              <a:t>activity: how will you</a:t>
            </a:r>
            <a:br/>
            <a:r>
              <a:t>lead2 service excellence?</a:t>
            </a:r>
          </a:p>
        </p:txBody>
      </p:sp>
      <p:pic>
        <p:nvPicPr>
          <p:cNvPr id="338" name="D2BBSign.JPG" descr="D2BBSig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1822" y="2206856"/>
            <a:ext cx="24797820" cy="10756448"/>
          </a:xfrm>
          <a:prstGeom prst="rect">
            <a:avLst/>
          </a:prstGeom>
          <a:ln w="12700">
            <a:miter lim="400000"/>
          </a:ln>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Make It Yours"/>
          <p:cNvSpPr txBox="1">
            <a:spLocks noGrp="1"/>
          </p:cNvSpPr>
          <p:nvPr>
            <p:ph type="title"/>
          </p:nvPr>
        </p:nvSpPr>
        <p:spPr>
          <a:prstGeom prst="rect">
            <a:avLst/>
          </a:prstGeom>
        </p:spPr>
        <p:txBody>
          <a:bodyPr/>
          <a:lstStyle/>
          <a:p>
            <a:r>
              <a:t>Make It Yours</a:t>
            </a:r>
          </a:p>
        </p:txBody>
      </p:sp>
      <p:sp>
        <p:nvSpPr>
          <p:cNvPr id="343" name="An overly enthusiastic fan spills their drink on the person next to them while sitting in the stands. You notice that the other person is getting very upset and things were starting to heat up. Using the Service Playing Field &amp; LEAD2, what would you do?"/>
          <p:cNvSpPr txBox="1"/>
          <p:nvPr/>
        </p:nvSpPr>
        <p:spPr>
          <a:xfrm>
            <a:off x="6958738" y="4215386"/>
            <a:ext cx="15549917" cy="67393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825500">
              <a:spcBef>
                <a:spcPts val="5900"/>
              </a:spcBef>
              <a:defRPr sz="6000" b="1">
                <a:solidFill>
                  <a:srgbClr val="5091BF"/>
                </a:solidFill>
                <a:latin typeface="Helvetica Neue"/>
                <a:ea typeface="Helvetica Neue"/>
                <a:cs typeface="Helvetica Neue"/>
                <a:sym typeface="Helvetica Neue"/>
              </a:defRPr>
            </a:lvl1pPr>
          </a:lstStyle>
          <a:p>
            <a:r>
              <a:t>An overly enthusiastic fan spills their drink on the person next to them while sitting in the stands. You notice that the other person is getting very upset and things were starting to heat up. Using the Service Playing Field &amp; LEAD2, what would you do?</a:t>
            </a:r>
          </a:p>
        </p:txBody>
      </p:sp>
      <p:sp>
        <p:nvSpPr>
          <p:cNvPr id="344" name="#1"/>
          <p:cNvSpPr txBox="1"/>
          <p:nvPr/>
        </p:nvSpPr>
        <p:spPr>
          <a:xfrm>
            <a:off x="1003674" y="5218443"/>
            <a:ext cx="5491481" cy="47332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just" defTabSz="825500">
              <a:spcBef>
                <a:spcPts val="5900"/>
              </a:spcBef>
              <a:defRPr sz="30000" b="1">
                <a:solidFill>
                  <a:srgbClr val="5191BF"/>
                </a:solidFill>
                <a:latin typeface="Helvetica Neue"/>
                <a:ea typeface="Helvetica Neue"/>
                <a:cs typeface="Helvetica Neue"/>
                <a:sym typeface="Helvetica Neue"/>
              </a:defRPr>
            </a:lvl1pPr>
          </a:lstStyle>
          <a:p>
            <a:r>
              <a:t>#1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Make It Yours"/>
          <p:cNvSpPr txBox="1">
            <a:spLocks noGrp="1"/>
          </p:cNvSpPr>
          <p:nvPr>
            <p:ph type="title"/>
          </p:nvPr>
        </p:nvSpPr>
        <p:spPr>
          <a:prstGeom prst="rect">
            <a:avLst/>
          </a:prstGeom>
        </p:spPr>
        <p:txBody>
          <a:bodyPr/>
          <a:lstStyle/>
          <a:p>
            <a:r>
              <a:t>Make It Yours</a:t>
            </a:r>
          </a:p>
        </p:txBody>
      </p:sp>
      <p:sp>
        <p:nvSpPr>
          <p:cNvPr id="349" name="In your capacity as game administrator, you see a student-athlete’s parent move behind the team’s bench and begin cursing and yelling at the coach about a decision that the coach has just made. Using the Service Playing Field and LEAD2, what would you do"/>
          <p:cNvSpPr txBox="1"/>
          <p:nvPr/>
        </p:nvSpPr>
        <p:spPr>
          <a:xfrm>
            <a:off x="6757865" y="3941772"/>
            <a:ext cx="15526905" cy="84284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825500">
              <a:spcBef>
                <a:spcPts val="5900"/>
              </a:spcBef>
              <a:defRPr sz="6000" b="1">
                <a:solidFill>
                  <a:srgbClr val="5091BF"/>
                </a:solidFill>
                <a:latin typeface="Helvetica Neue"/>
                <a:ea typeface="Helvetica Neue"/>
                <a:cs typeface="Helvetica Neue"/>
                <a:sym typeface="Helvetica Neue"/>
              </a:defRPr>
            </a:lvl1pPr>
          </a:lstStyle>
          <a:p>
            <a:r>
              <a:t>In your capacity as game administrator, you see a student-athlete’s parent move behind the team’s bench and begin cursing and yelling at the coach about a decision that the coach has just made. Using the Service Playing Field and LEAD2, what would you do?</a:t>
            </a:r>
          </a:p>
        </p:txBody>
      </p:sp>
      <p:sp>
        <p:nvSpPr>
          <p:cNvPr id="350" name="#2"/>
          <p:cNvSpPr txBox="1"/>
          <p:nvPr/>
        </p:nvSpPr>
        <p:spPr>
          <a:xfrm>
            <a:off x="1003674" y="5218443"/>
            <a:ext cx="5491481" cy="47332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just" defTabSz="825500">
              <a:spcBef>
                <a:spcPts val="5900"/>
              </a:spcBef>
              <a:defRPr sz="30000" b="1">
                <a:solidFill>
                  <a:srgbClr val="5191BF"/>
                </a:solidFill>
                <a:latin typeface="Helvetica Neue"/>
                <a:ea typeface="Helvetica Neue"/>
                <a:cs typeface="Helvetica Neue"/>
                <a:sym typeface="Helvetica Neue"/>
              </a:defRPr>
            </a:lvl1pPr>
          </a:lstStyle>
          <a:p>
            <a:r>
              <a:t>#2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Make It Yours"/>
          <p:cNvSpPr txBox="1">
            <a:spLocks noGrp="1"/>
          </p:cNvSpPr>
          <p:nvPr>
            <p:ph type="title"/>
          </p:nvPr>
        </p:nvSpPr>
        <p:spPr>
          <a:prstGeom prst="rect">
            <a:avLst/>
          </a:prstGeom>
        </p:spPr>
        <p:txBody>
          <a:bodyPr/>
          <a:lstStyle/>
          <a:p>
            <a:r>
              <a:t>Make It Yours</a:t>
            </a:r>
          </a:p>
        </p:txBody>
      </p:sp>
      <p:sp>
        <p:nvSpPr>
          <p:cNvPr id="355" name="You are working at a concession stand and a fan claims that she accidentally dropped her ice cream and she’d like a new one. There are no obvious signs of spilled ice cream, and you don’t remember seeing her before. Using the Service Playing Field &amp; LEAD"/>
          <p:cNvSpPr txBox="1"/>
          <p:nvPr/>
        </p:nvSpPr>
        <p:spPr>
          <a:xfrm>
            <a:off x="6757865" y="3941772"/>
            <a:ext cx="15526905" cy="9368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825500">
              <a:spcBef>
                <a:spcPts val="5900"/>
              </a:spcBef>
              <a:defRPr sz="6000" b="1">
                <a:solidFill>
                  <a:srgbClr val="5091BF"/>
                </a:solidFill>
                <a:latin typeface="Helvetica Neue"/>
                <a:ea typeface="Helvetica Neue"/>
                <a:cs typeface="Helvetica Neue"/>
                <a:sym typeface="Helvetica Neue"/>
              </a:defRPr>
            </a:lvl1pPr>
          </a:lstStyle>
          <a:p>
            <a:r>
              <a:t>You are working at a concession stand and a fan claims that she accidentally dropped her ice cream and she’d like a new one. There are no obvious signs of spilled ice cream, and you don’t remember seeing her before. Using the Service Playing Field &amp; LEAD2, what would you do?</a:t>
            </a:r>
          </a:p>
        </p:txBody>
      </p:sp>
      <p:sp>
        <p:nvSpPr>
          <p:cNvPr id="356" name="#3"/>
          <p:cNvSpPr txBox="1"/>
          <p:nvPr/>
        </p:nvSpPr>
        <p:spPr>
          <a:xfrm>
            <a:off x="1003674" y="5218443"/>
            <a:ext cx="5491481" cy="47332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just" defTabSz="825500">
              <a:spcBef>
                <a:spcPts val="5900"/>
              </a:spcBef>
              <a:defRPr sz="30000" b="1">
                <a:solidFill>
                  <a:srgbClr val="5191BF"/>
                </a:solidFill>
                <a:latin typeface="Helvetica Neue"/>
                <a:ea typeface="Helvetica Neue"/>
                <a:cs typeface="Helvetica Neue"/>
                <a:sym typeface="Helvetica Neue"/>
              </a:defRPr>
            </a:lvl1pPr>
          </a:lstStyle>
          <a:p>
            <a:r>
              <a:t>#3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activity: how will you lead2 service excellence?"/>
          <p:cNvSpPr txBox="1">
            <a:spLocks noGrp="1"/>
          </p:cNvSpPr>
          <p:nvPr>
            <p:ph type="title"/>
          </p:nvPr>
        </p:nvSpPr>
        <p:spPr>
          <a:prstGeom prst="rect">
            <a:avLst/>
          </a:prstGeom>
        </p:spPr>
        <p:txBody>
          <a:bodyPr/>
          <a:lstStyle/>
          <a:p>
            <a:pPr>
              <a:lnSpc>
                <a:spcPct val="80000"/>
              </a:lnSpc>
            </a:pPr>
            <a:r>
              <a:t>activity: how will you</a:t>
            </a:r>
            <a:br/>
            <a:r>
              <a:t>lead2 service excellence?</a:t>
            </a:r>
          </a:p>
        </p:txBody>
      </p:sp>
      <p:pic>
        <p:nvPicPr>
          <p:cNvPr id="361" name="D2BBSign.JPG" descr="D2BBSig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1822" y="2210817"/>
            <a:ext cx="24535294" cy="10727087"/>
          </a:xfrm>
          <a:prstGeom prst="rect">
            <a:avLst/>
          </a:prstGeom>
          <a:ln w="12700">
            <a:miter lim="400000"/>
          </a:ln>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activity: make game day yours!"/>
          <p:cNvSpPr txBox="1">
            <a:spLocks noGrp="1"/>
          </p:cNvSpPr>
          <p:nvPr>
            <p:ph type="title"/>
          </p:nvPr>
        </p:nvSpPr>
        <p:spPr>
          <a:prstGeom prst="rect">
            <a:avLst/>
          </a:prstGeom>
        </p:spPr>
        <p:txBody>
          <a:bodyPr/>
          <a:lstStyle/>
          <a:p>
            <a:r>
              <a:t>activity: make game day yours!</a:t>
            </a:r>
          </a:p>
        </p:txBody>
      </p:sp>
      <p:pic>
        <p:nvPicPr>
          <p:cNvPr id="366" name="WSOCtogether.JPG" descr="WSOCtogether.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2569" y="2203627"/>
            <a:ext cx="24849030" cy="10762710"/>
          </a:xfrm>
          <a:prstGeom prst="rect">
            <a:avLst/>
          </a:prstGeom>
          <a:ln w="12700">
            <a:miter lim="400000"/>
          </a:ln>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D2MOutdoorTXFSmiles.JPG" descr="D2MOutdoorTXFSmile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74217" y="7311490"/>
            <a:ext cx="5611957" cy="4092459"/>
          </a:xfrm>
          <a:prstGeom prst="rect">
            <a:avLst/>
          </a:prstGeom>
          <a:ln w="12700">
            <a:miter lim="400000"/>
          </a:ln>
        </p:spPr>
      </p:pic>
      <p:pic>
        <p:nvPicPr>
          <p:cNvPr id="371" name="FerrisStateFans.JPG" descr="FerrisStateFan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98" y="7311490"/>
            <a:ext cx="6132211" cy="4092337"/>
          </a:xfrm>
          <a:prstGeom prst="rect">
            <a:avLst/>
          </a:prstGeom>
          <a:ln w="12700">
            <a:miter lim="400000"/>
          </a:ln>
        </p:spPr>
      </p:pic>
      <p:pic>
        <p:nvPicPr>
          <p:cNvPr id="372" name="VB respect.JPG" descr="VB respect.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58440" y="7311490"/>
            <a:ext cx="6231788" cy="4154526"/>
          </a:xfrm>
          <a:prstGeom prst="rect">
            <a:avLst/>
          </a:prstGeom>
          <a:ln w="12700">
            <a:miter lim="400000"/>
          </a:ln>
        </p:spPr>
      </p:pic>
      <p:pic>
        <p:nvPicPr>
          <p:cNvPr id="373" name="ValdostaStateFans.JPG" descr="ValdostaStateFans.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8562638" y="7311490"/>
            <a:ext cx="5707215" cy="4110566"/>
          </a:xfrm>
          <a:prstGeom prst="rect">
            <a:avLst/>
          </a:prstGeom>
          <a:ln w="12700">
            <a:miter lim="400000"/>
          </a:ln>
        </p:spPr>
      </p:pic>
      <p:sp>
        <p:nvSpPr>
          <p:cNvPr id="374" name="our common purpose"/>
          <p:cNvSpPr txBox="1">
            <a:spLocks noGrp="1"/>
          </p:cNvSpPr>
          <p:nvPr>
            <p:ph type="title"/>
          </p:nvPr>
        </p:nvSpPr>
        <p:spPr>
          <a:prstGeom prst="rect">
            <a:avLst/>
          </a:prstGeom>
        </p:spPr>
        <p:txBody>
          <a:bodyPr/>
          <a:lstStyle/>
          <a:p>
            <a:r>
              <a:t>our common purpose</a:t>
            </a:r>
          </a:p>
        </p:txBody>
      </p:sp>
      <p:sp>
        <p:nvSpPr>
          <p:cNvPr id="375" name="We create a respectful and engaging educational environment through athletics, for everyone."/>
          <p:cNvSpPr txBox="1"/>
          <p:nvPr/>
        </p:nvSpPr>
        <p:spPr>
          <a:xfrm>
            <a:off x="1430686" y="2851426"/>
            <a:ext cx="21522628" cy="36309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80000"/>
              </a:lnSpc>
              <a:spcBef>
                <a:spcPts val="4800"/>
              </a:spcBef>
              <a:defRPr sz="8600" b="1" spc="171">
                <a:solidFill>
                  <a:srgbClr val="5091BF"/>
                </a:solidFill>
                <a:latin typeface="Helvetica Neue"/>
                <a:ea typeface="Helvetica Neue"/>
                <a:cs typeface="Helvetica Neue"/>
                <a:sym typeface="Helvetica Neue"/>
              </a:defRPr>
            </a:lvl1pPr>
          </a:lstStyle>
          <a:p>
            <a:r>
              <a:t>We create a respectful and engaging educational environment through athletics, for everyone.</a:t>
            </a:r>
          </a:p>
        </p:txBody>
      </p:sp>
      <p:sp>
        <p:nvSpPr>
          <p:cNvPr id="376" name="Rectangle"/>
          <p:cNvSpPr/>
          <p:nvPr/>
        </p:nvSpPr>
        <p:spPr>
          <a:xfrm>
            <a:off x="-254000" y="11328400"/>
            <a:ext cx="24982711" cy="1270000"/>
          </a:xfrm>
          <a:prstGeom prst="rect">
            <a:avLst/>
          </a:prstGeom>
          <a:solidFill>
            <a:srgbClr val="FFFFFF"/>
          </a:solidFill>
          <a:ln w="12700">
            <a:miter lim="400000"/>
          </a:ln>
        </p:spPr>
        <p:txBody>
          <a:bodyPr tIns="91439" bIns="91439" anchor="ctr"/>
          <a:lstStyle/>
          <a:p>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75"/>
                                        </p:tgtEl>
                                        <p:attrNameLst>
                                          <p:attrName>style.visibility</p:attrName>
                                        </p:attrNameLst>
                                      </p:cBhvr>
                                      <p:to>
                                        <p:strVal val="visible"/>
                                      </p:to>
                                    </p:set>
                                    <p:animEffect transition="in" filter="wipe(left)">
                                      <p:cBhvr>
                                        <p:cTn id="7"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Double-click to edit"/>
          <p:cNvSpPr txBox="1">
            <a:spLocks noGrp="1"/>
          </p:cNvSpPr>
          <p:nvPr>
            <p:ph type="body" idx="1"/>
          </p:nvPr>
        </p:nvSpPr>
        <p:spPr>
          <a:prstGeom prst="rect">
            <a:avLst/>
          </a:prstGeom>
        </p:spPr>
        <p:txBody>
          <a:bodyPr/>
          <a:lstStyle/>
          <a:p>
            <a:endParaRPr/>
          </a:p>
        </p:txBody>
      </p:sp>
      <p:sp>
        <p:nvSpPr>
          <p:cNvPr id="154" name="Activity: Common ground"/>
          <p:cNvSpPr txBox="1">
            <a:spLocks noGrp="1"/>
          </p:cNvSpPr>
          <p:nvPr>
            <p:ph type="title"/>
          </p:nvPr>
        </p:nvSpPr>
        <p:spPr>
          <a:prstGeom prst="rect">
            <a:avLst/>
          </a:prstGeom>
        </p:spPr>
        <p:txBody>
          <a:bodyPr/>
          <a:lstStyle/>
          <a:p>
            <a:r>
              <a:t>Activity: Common ground</a:t>
            </a:r>
          </a:p>
        </p:txBody>
      </p:sp>
      <p:pic>
        <p:nvPicPr>
          <p:cNvPr id="155" name="D2WCCCelebration.JPG" descr="D2WCCCelebra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0053" y="2263531"/>
            <a:ext cx="24843955" cy="10702641"/>
          </a:xfrm>
          <a:prstGeom prst="rect">
            <a:avLst/>
          </a:prstGeom>
          <a:ln w="12700">
            <a:miter lim="400000"/>
          </a:ln>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HANK"/>
          <p:cNvSpPr txBox="1"/>
          <p:nvPr/>
        </p:nvSpPr>
        <p:spPr>
          <a:xfrm>
            <a:off x="7449542" y="4599880"/>
            <a:ext cx="9484916" cy="289242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825500">
              <a:defRPr sz="16000" b="1" cap="all">
                <a:solidFill>
                  <a:srgbClr val="105D97"/>
                </a:solidFill>
                <a:latin typeface="Helvetica Neue"/>
                <a:ea typeface="Helvetica Neue"/>
                <a:cs typeface="Helvetica Neue"/>
                <a:sym typeface="Helvetica Neue"/>
              </a:defRPr>
            </a:lvl1pPr>
          </a:lstStyle>
          <a:p>
            <a:r>
              <a:t>THANK</a:t>
            </a:r>
          </a:p>
        </p:txBody>
      </p:sp>
      <p:sp>
        <p:nvSpPr>
          <p:cNvPr id="381" name="YOU!"/>
          <p:cNvSpPr txBox="1"/>
          <p:nvPr/>
        </p:nvSpPr>
        <p:spPr>
          <a:xfrm>
            <a:off x="11712128" y="6674941"/>
            <a:ext cx="4744245" cy="2251983"/>
          </a:xfrm>
          <a:prstGeom prst="rect">
            <a:avLst/>
          </a:prstGeom>
          <a:ln w="25400">
            <a:miter lim="400000"/>
          </a:ln>
          <a:effectLst>
            <a:outerShdw blurRad="3556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defTabSz="726440">
              <a:defRPr sz="14080" b="1" cap="all">
                <a:solidFill>
                  <a:srgbClr val="5091BF"/>
                </a:solidFill>
                <a:latin typeface="Helvetica Neue"/>
                <a:ea typeface="Helvetica Neue"/>
                <a:cs typeface="Helvetica Neue"/>
                <a:sym typeface="Helvetica Neue"/>
              </a:defRPr>
            </a:pPr>
            <a:r>
              <a:rPr dirty="0"/>
              <a:t>YOU</a:t>
            </a:r>
            <a:r>
              <a:rPr dirty="0">
                <a:solidFill>
                  <a:srgbClr val="355FA1"/>
                </a:solidFill>
              </a:rPr>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80"/>
                                        </p:tgtEl>
                                        <p:attrNameLst>
                                          <p:attrName>style.visibility</p:attrName>
                                        </p:attrNameLst>
                                      </p:cBhvr>
                                      <p:to>
                                        <p:strVal val="visible"/>
                                      </p:to>
                                    </p:set>
                                    <p:animEffect transition="in" filter="dissolve">
                                      <p:cBhvr>
                                        <p:cTn id="7" dur="3000"/>
                                        <p:tgtEl>
                                          <p:spTgt spid="380"/>
                                        </p:tgtEl>
                                      </p:cBhvr>
                                    </p:animEffect>
                                  </p:childTnLst>
                                </p:cTn>
                              </p:par>
                            </p:childTnLst>
                          </p:cTn>
                        </p:par>
                        <p:par>
                          <p:cTn id="8" fill="hold">
                            <p:stCondLst>
                              <p:cond delay="3000"/>
                            </p:stCondLst>
                            <p:childTnLst>
                              <p:par>
                                <p:cTn id="9" presetID="10" presetClass="entr" fill="hold" grpId="2" nodeType="afterEffect">
                                  <p:stCondLst>
                                    <p:cond delay="0"/>
                                  </p:stCondLst>
                                  <p:iterate>
                                    <p:tmAbs val="0"/>
                                  </p:iterate>
                                  <p:childTnLst>
                                    <p:set>
                                      <p:cBhvr>
                                        <p:cTn id="10" fill="hold"/>
                                        <p:tgtEl>
                                          <p:spTgt spid="381"/>
                                        </p:tgtEl>
                                        <p:attrNameLst>
                                          <p:attrName>style.visibility</p:attrName>
                                        </p:attrNameLst>
                                      </p:cBhvr>
                                      <p:to>
                                        <p:strVal val="visible"/>
                                      </p:to>
                                    </p:set>
                                    <p:animEffect transition="in" filter="fade">
                                      <p:cBhvr>
                                        <p:cTn id="11" dur="10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animBg="1" advAuto="0"/>
      <p:bldP spid="381"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APPENDIX"/>
          <p:cNvSpPr txBox="1">
            <a:spLocks noGrp="1"/>
          </p:cNvSpPr>
          <p:nvPr>
            <p:ph type="body" sz="half" idx="1"/>
          </p:nvPr>
        </p:nvSpPr>
        <p:spPr>
          <a:xfrm>
            <a:off x="1778000" y="4717096"/>
            <a:ext cx="20828000" cy="4281808"/>
          </a:xfrm>
          <a:prstGeom prst="rect">
            <a:avLst/>
          </a:prstGeom>
        </p:spPr>
        <p:txBody>
          <a:bodyPr>
            <a:normAutofit lnSpcReduction="10000"/>
          </a:bodyPr>
          <a:lstStyle>
            <a:lvl1pPr defTabSz="577850">
              <a:spcBef>
                <a:spcPts val="1400"/>
              </a:spcBef>
              <a:defRPr sz="28000">
                <a:solidFill>
                  <a:srgbClr val="5091BF"/>
                </a:solidFill>
              </a:defRPr>
            </a:lvl1pPr>
          </a:lstStyle>
          <a:p>
            <a:r>
              <a:t>APPENDIX</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Double-click to edit"/>
          <p:cNvSpPr txBox="1">
            <a:spLocks noGrp="1"/>
          </p:cNvSpPr>
          <p:nvPr>
            <p:ph type="body" idx="1"/>
          </p:nvPr>
        </p:nvSpPr>
        <p:spPr>
          <a:prstGeom prst="rect">
            <a:avLst/>
          </a:prstGeom>
        </p:spPr>
        <p:txBody>
          <a:bodyPr/>
          <a:lstStyle/>
          <a:p>
            <a:endParaRPr/>
          </a:p>
        </p:txBody>
      </p:sp>
      <p:sp>
        <p:nvSpPr>
          <p:cNvPr id="386" name="LET’S TALK: What is your super power?"/>
          <p:cNvSpPr txBox="1">
            <a:spLocks noGrp="1"/>
          </p:cNvSpPr>
          <p:nvPr>
            <p:ph type="title"/>
          </p:nvPr>
        </p:nvSpPr>
        <p:spPr>
          <a:prstGeom prst="rect">
            <a:avLst/>
          </a:prstGeom>
        </p:spPr>
        <p:txBody>
          <a:bodyPr/>
          <a:lstStyle/>
          <a:p>
            <a:pPr>
              <a:lnSpc>
                <a:spcPct val="80000"/>
              </a:lnSpc>
            </a:pPr>
            <a:r>
              <a:t>LET’S TALK: What is</a:t>
            </a:r>
            <a:br/>
            <a:r>
              <a:t>your super power? </a:t>
            </a:r>
          </a:p>
        </p:txBody>
      </p:sp>
      <p:pic>
        <p:nvPicPr>
          <p:cNvPr id="387" name="W2V2021C145.JPG" descr="W2V2021C14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7966" y="2229402"/>
            <a:ext cx="24419716" cy="10705963"/>
          </a:xfrm>
          <a:prstGeom prst="rect">
            <a:avLst/>
          </a:prstGeom>
          <a:ln w="12700">
            <a:miter lim="400000"/>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0"/>
            <a:ext cx="24384001" cy="13716000"/>
          </a:xfrm>
          <a:prstGeom prst="rect">
            <a:avLst/>
          </a:prstGeom>
          <a:ln w="12700">
            <a:miter lim="400000"/>
          </a:ln>
          <a:effectLst>
            <a:outerShdw blurRad="101600" dist="25400" dir="5400000" rotWithShape="0">
              <a:srgbClr val="000000">
                <a:alpha val="75000"/>
              </a:srgbClr>
            </a:outerShdw>
          </a:effectLst>
        </p:spPr>
      </p:pic>
      <p:pic>
        <p:nvPicPr>
          <p:cNvPr id="39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 y="0"/>
            <a:ext cx="24473512" cy="13716000"/>
          </a:xfrm>
          <a:prstGeom prst="rect">
            <a:avLst/>
          </a:prstGeom>
          <a:ln w="12700">
            <a:miter lim="400000"/>
          </a:ln>
        </p:spPr>
      </p:pic>
      <p:sp>
        <p:nvSpPr>
          <p:cNvPr id="393" name="PAPER TWIST"/>
          <p:cNvSpPr txBox="1"/>
          <p:nvPr/>
        </p:nvSpPr>
        <p:spPr>
          <a:xfrm>
            <a:off x="6220371" y="5259344"/>
            <a:ext cx="11943258" cy="227834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13800" b="1" cap="all">
                <a:latin typeface="Helvetica Neue"/>
                <a:ea typeface="Helvetica Neue"/>
                <a:cs typeface="Helvetica Neue"/>
                <a:sym typeface="Helvetica Neue"/>
              </a:defRPr>
            </a:pPr>
            <a:r>
              <a:rPr>
                <a:solidFill>
                  <a:srgbClr val="5091BF"/>
                </a:solidFill>
              </a:rPr>
              <a:t>PAPER</a:t>
            </a:r>
            <a:r>
              <a:t> </a:t>
            </a:r>
            <a:r>
              <a:rPr>
                <a:solidFill>
                  <a:srgbClr val="0861A2"/>
                </a:solidFill>
              </a:rPr>
              <a:t>TWIST</a:t>
            </a: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Activity: In bounds/out of bounds"/>
          <p:cNvSpPr txBox="1">
            <a:spLocks noGrp="1"/>
          </p:cNvSpPr>
          <p:nvPr>
            <p:ph type="title"/>
          </p:nvPr>
        </p:nvSpPr>
        <p:spPr>
          <a:prstGeom prst="rect">
            <a:avLst/>
          </a:prstGeom>
        </p:spPr>
        <p:txBody>
          <a:bodyPr/>
          <a:lstStyle/>
          <a:p>
            <a:r>
              <a:t>Activity: In bounds/out of bounds</a:t>
            </a:r>
          </a:p>
        </p:txBody>
      </p:sp>
      <p:pic>
        <p:nvPicPr>
          <p:cNvPr id="398" name="Generic Good Show Bad Show.jpg" descr="Generic Good Show Bad Show.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7120" y="2404583"/>
            <a:ext cx="13529760" cy="10303834"/>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Activity: In bounds/out of bounds"/>
          <p:cNvSpPr txBox="1">
            <a:spLocks noGrp="1"/>
          </p:cNvSpPr>
          <p:nvPr>
            <p:ph type="title"/>
          </p:nvPr>
        </p:nvSpPr>
        <p:spPr>
          <a:prstGeom prst="rect">
            <a:avLst/>
          </a:prstGeom>
        </p:spPr>
        <p:txBody>
          <a:bodyPr/>
          <a:lstStyle/>
          <a:p>
            <a:r>
              <a:t>Activity: In bounds/out of bounds</a:t>
            </a:r>
          </a:p>
        </p:txBody>
      </p:sp>
      <p:pic>
        <p:nvPicPr>
          <p:cNvPr id="403" name="Merchandise_no numbers_FINAL.pdf" descr="Merchandise_no numbers_FINAL.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8047" y="2402072"/>
            <a:ext cx="13407906" cy="10308856"/>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Activity: In bounds/out of bounds"/>
          <p:cNvSpPr txBox="1">
            <a:spLocks noGrp="1"/>
          </p:cNvSpPr>
          <p:nvPr>
            <p:ph type="title"/>
          </p:nvPr>
        </p:nvSpPr>
        <p:spPr>
          <a:prstGeom prst="rect">
            <a:avLst/>
          </a:prstGeom>
        </p:spPr>
        <p:txBody>
          <a:bodyPr/>
          <a:lstStyle/>
          <a:p>
            <a:r>
              <a:t>Activity: In bounds/out of bounds</a:t>
            </a:r>
          </a:p>
        </p:txBody>
      </p:sp>
      <p:pic>
        <p:nvPicPr>
          <p:cNvPr id="406" name="ParkingLot_no numbers_FINAL.pdf" descr="ParkingLot_no numbers_FINAL.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26471" y="2370931"/>
            <a:ext cx="13531193" cy="10370975"/>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Activity: In bounds/out of bounds"/>
          <p:cNvSpPr txBox="1">
            <a:spLocks noGrp="1"/>
          </p:cNvSpPr>
          <p:nvPr>
            <p:ph type="title"/>
          </p:nvPr>
        </p:nvSpPr>
        <p:spPr>
          <a:prstGeom prst="rect">
            <a:avLst/>
          </a:prstGeom>
        </p:spPr>
        <p:txBody>
          <a:bodyPr/>
          <a:lstStyle/>
          <a:p>
            <a:r>
              <a:t>Activity: In bounds/out of bounds</a:t>
            </a:r>
          </a:p>
        </p:txBody>
      </p:sp>
      <p:pic>
        <p:nvPicPr>
          <p:cNvPr id="409" name="Security_no numbers_FINAL.pdf" descr="Security_no numbers_FINAL.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0565" y="2475490"/>
            <a:ext cx="13402870" cy="10162020"/>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GuestServices_no numbers_FINAL.pdf" descr="GuestServices_no numbers_FINAL.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6542" y="2398106"/>
            <a:ext cx="13670916" cy="10316788"/>
          </a:xfrm>
          <a:prstGeom prst="rect">
            <a:avLst/>
          </a:prstGeom>
          <a:ln w="127000">
            <a:solidFill>
              <a:srgbClr val="0074C8"/>
            </a:solidFill>
            <a:miter lim="400000"/>
          </a:ln>
          <a:effectLst>
            <a:outerShdw blurRad="355600" rotWithShape="0">
              <a:srgbClr val="000000">
                <a:alpha val="75000"/>
              </a:srgbClr>
            </a:outerShdw>
          </a:effectLst>
        </p:spPr>
      </p:pic>
      <p:sp>
        <p:nvSpPr>
          <p:cNvPr id="412" name="Activity: In bounds/out of bounds"/>
          <p:cNvSpPr txBox="1">
            <a:spLocks noGrp="1"/>
          </p:cNvSpPr>
          <p:nvPr>
            <p:ph type="title"/>
          </p:nvPr>
        </p:nvSpPr>
        <p:spPr>
          <a:prstGeom prst="rect">
            <a:avLst/>
          </a:prstGeom>
        </p:spPr>
        <p:txBody>
          <a:bodyPr/>
          <a:lstStyle/>
          <a:p>
            <a:r>
              <a:t>Activity: In bounds/out of bounds</a:t>
            </a: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activity: REACH HIGHER"/>
          <p:cNvSpPr txBox="1">
            <a:spLocks noGrp="1"/>
          </p:cNvSpPr>
          <p:nvPr>
            <p:ph type="title"/>
          </p:nvPr>
        </p:nvSpPr>
        <p:spPr>
          <a:prstGeom prst="rect">
            <a:avLst/>
          </a:prstGeom>
        </p:spPr>
        <p:txBody>
          <a:bodyPr/>
          <a:lstStyle/>
          <a:p>
            <a:r>
              <a:t>activity: REACH HIGHER</a:t>
            </a:r>
          </a:p>
        </p:txBody>
      </p:sp>
      <p:pic>
        <p:nvPicPr>
          <p:cNvPr id="415" name="PittJohnstownReferee.JPG" descr="PittJohnstownRefere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4864" y="2250281"/>
            <a:ext cx="24682672" cy="10690656"/>
          </a:xfrm>
          <a:prstGeom prst="rect">
            <a:avLst/>
          </a:prstGeom>
          <a:ln w="12700">
            <a:miter lim="400000"/>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defining the game day experience"/>
          <p:cNvSpPr txBox="1">
            <a:spLocks noGrp="1"/>
          </p:cNvSpPr>
          <p:nvPr>
            <p:ph type="title"/>
          </p:nvPr>
        </p:nvSpPr>
        <p:spPr>
          <a:prstGeom prst="rect">
            <a:avLst/>
          </a:prstGeom>
        </p:spPr>
        <p:txBody>
          <a:bodyPr/>
          <a:lstStyle/>
          <a:p>
            <a:r>
              <a:t>defining the game day experience</a:t>
            </a:r>
          </a:p>
        </p:txBody>
      </p:sp>
      <p:pic>
        <p:nvPicPr>
          <p:cNvPr id="160" name="image8.jpeg" descr="image8.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4673" y="3897683"/>
            <a:ext cx="10707287" cy="7138190"/>
          </a:xfrm>
          <a:prstGeom prst="rect">
            <a:avLst/>
          </a:prstGeom>
          <a:ln w="127000">
            <a:solidFill>
              <a:srgbClr val="0074C8"/>
            </a:solidFill>
            <a:miter lim="400000"/>
          </a:ln>
          <a:effectLst>
            <a:outerShdw blurRad="355600" rotWithShape="0">
              <a:srgbClr val="000000">
                <a:alpha val="75000"/>
              </a:srgbClr>
            </a:outerShdw>
          </a:effectLst>
        </p:spPr>
      </p:pic>
      <p:sp>
        <p:nvSpPr>
          <p:cNvPr id="161" name="Rectangle"/>
          <p:cNvSpPr/>
          <p:nvPr/>
        </p:nvSpPr>
        <p:spPr>
          <a:xfrm>
            <a:off x="6825067" y="6831778"/>
            <a:ext cx="10706499" cy="1270001"/>
          </a:xfrm>
          <a:prstGeom prst="rect">
            <a:avLst/>
          </a:prstGeom>
          <a:solidFill>
            <a:srgbClr val="FFFFFF">
              <a:alpha val="67419"/>
            </a:srgbClr>
          </a:solidFill>
          <a:ln w="12700">
            <a:miter lim="400000"/>
          </a:ln>
          <a:effectLst>
            <a:outerShdw blurRad="76200" dist="38100" dir="5400000" rotWithShape="0">
              <a:srgbClr val="000000">
                <a:alpha val="35000"/>
              </a:srgbClr>
            </a:outerShdw>
          </a:effectLst>
        </p:spPr>
        <p:txBody>
          <a:bodyPr tIns="91439" bIns="91439" anchor="ctr"/>
          <a:lstStyle/>
          <a:p>
            <a:endParaRPr/>
          </a:p>
        </p:txBody>
      </p:sp>
      <p:sp>
        <p:nvSpPr>
          <p:cNvPr id="162" name="Rules"/>
          <p:cNvSpPr txBox="1"/>
          <p:nvPr/>
        </p:nvSpPr>
        <p:spPr>
          <a:xfrm>
            <a:off x="10803033" y="2647960"/>
            <a:ext cx="2750567"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Rules</a:t>
            </a:r>
          </a:p>
        </p:txBody>
      </p:sp>
      <p:sp>
        <p:nvSpPr>
          <p:cNvPr id="163" name="Standards"/>
          <p:cNvSpPr txBox="1"/>
          <p:nvPr/>
        </p:nvSpPr>
        <p:spPr>
          <a:xfrm rot="16200000">
            <a:off x="3706316" y="6916489"/>
            <a:ext cx="4868165"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Standards</a:t>
            </a:r>
          </a:p>
        </p:txBody>
      </p:sp>
      <p:sp>
        <p:nvSpPr>
          <p:cNvPr id="164" name="Behaviors"/>
          <p:cNvSpPr txBox="1"/>
          <p:nvPr/>
        </p:nvSpPr>
        <p:spPr>
          <a:xfrm rot="5400000">
            <a:off x="15917785" y="6916489"/>
            <a:ext cx="4619753"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Behaviors</a:t>
            </a:r>
          </a:p>
        </p:txBody>
      </p:sp>
      <p:sp>
        <p:nvSpPr>
          <p:cNvPr id="165" name="Purpose"/>
          <p:cNvSpPr txBox="1"/>
          <p:nvPr/>
        </p:nvSpPr>
        <p:spPr>
          <a:xfrm>
            <a:off x="10224294" y="11185018"/>
            <a:ext cx="3908045" cy="11005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6000" b="1" cap="all">
                <a:solidFill>
                  <a:srgbClr val="5091BF"/>
                </a:solidFill>
                <a:latin typeface="Helvetica Neue"/>
                <a:ea typeface="Helvetica Neue"/>
                <a:cs typeface="Helvetica Neue"/>
                <a:sym typeface="Helvetica Neue"/>
              </a:defRPr>
            </a:lvl1pPr>
          </a:lstStyle>
          <a:p>
            <a:r>
              <a:t>Purpose</a:t>
            </a:r>
          </a:p>
        </p:txBody>
      </p:sp>
      <p:sp>
        <p:nvSpPr>
          <p:cNvPr id="166" name="Service Playing Field"/>
          <p:cNvSpPr txBox="1"/>
          <p:nvPr/>
        </p:nvSpPr>
        <p:spPr>
          <a:xfrm>
            <a:off x="7580281" y="6997197"/>
            <a:ext cx="9196071" cy="939162"/>
          </a:xfrm>
          <a:prstGeom prst="rect">
            <a:avLst/>
          </a:prstGeom>
          <a:ln w="25400">
            <a:miter lim="400000"/>
          </a:ln>
          <a:effectLst>
            <a:outerShdw blurRad="38100" dist="38100" dir="5400000" rotWithShape="0">
              <a:srgbClr val="000000">
                <a:alpha val="9594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5000" b="1" cap="all" spc="499">
                <a:solidFill>
                  <a:srgbClr val="FFFFFF"/>
                </a:solidFill>
                <a:latin typeface="Helvetica Neue"/>
                <a:ea typeface="Helvetica Neue"/>
                <a:cs typeface="Helvetica Neue"/>
                <a:sym typeface="Helvetica Neue"/>
              </a:defRPr>
            </a:lvl1pPr>
          </a:lstStyle>
          <a:p>
            <a:r>
              <a:t>Service Playing Field</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2"/>
                                        </p:tgtEl>
                                        <p:attrNameLst>
                                          <p:attrName>style.visibility</p:attrName>
                                        </p:attrNameLst>
                                      </p:cBhvr>
                                      <p:to>
                                        <p:strVal val="visible"/>
                                      </p:to>
                                    </p:set>
                                    <p:animEffect transition="in" filter="fade">
                                      <p:cBhvr>
                                        <p:cTn id="7" dur="500"/>
                                        <p:tgtEl>
                                          <p:spTgt spid="1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65"/>
                                        </p:tgtEl>
                                        <p:attrNameLst>
                                          <p:attrName>style.visibility</p:attrName>
                                        </p:attrNameLst>
                                      </p:cBhvr>
                                      <p:to>
                                        <p:strVal val="visible"/>
                                      </p:to>
                                    </p:set>
                                    <p:animEffect transition="in" filter="fade">
                                      <p:cBhvr>
                                        <p:cTn id="12" dur="500"/>
                                        <p:tgtEl>
                                          <p:spTgt spid="1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63"/>
                                        </p:tgtEl>
                                        <p:attrNameLst>
                                          <p:attrName>style.visibility</p:attrName>
                                        </p:attrNameLst>
                                      </p:cBhvr>
                                      <p:to>
                                        <p:strVal val="visible"/>
                                      </p:to>
                                    </p:set>
                                    <p:animEffect transition="in" filter="fade">
                                      <p:cBhvr>
                                        <p:cTn id="17" dur="500"/>
                                        <p:tgtEl>
                                          <p:spTgt spid="1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164"/>
                                        </p:tgtEl>
                                        <p:attrNameLst>
                                          <p:attrName>style.visibility</p:attrName>
                                        </p:attrNameLst>
                                      </p:cBhvr>
                                      <p:to>
                                        <p:strVal val="visible"/>
                                      </p:to>
                                    </p:set>
                                    <p:animEffect transition="in" filter="fade">
                                      <p:cBhvr>
                                        <p:cTn id="22" dur="500"/>
                                        <p:tgtEl>
                                          <p:spTgt spid="16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fill="hold" grpId="5" nodeType="clickEffect">
                                  <p:stCondLst>
                                    <p:cond delay="0"/>
                                  </p:stCondLst>
                                  <p:childTnLst>
                                    <p:set>
                                      <p:cBhvr>
                                        <p:cTn id="26" dur="indefinite" fill="hold"/>
                                        <p:tgtEl>
                                          <p:spTgt spid="162"/>
                                        </p:tgtEl>
                                        <p:attrNameLst>
                                          <p:attrName>style.opacity</p:attrName>
                                        </p:attrNameLst>
                                      </p:cBhvr>
                                      <p:to>
                                        <p:strVal val="0.50"/>
                                      </p:to>
                                    </p:set>
                                    <p:animEffect filter="image" prLst="opacity: 0.50; ">
                                      <p:cBhvr>
                                        <p:cTn id="27" dur="indefinite" fill="hold"/>
                                        <p:tgtEl>
                                          <p:spTgt spid="162"/>
                                        </p:tgtEl>
                                      </p:cBhvr>
                                    </p:animEffect>
                                  </p:childTnLst>
                                </p:cTn>
                              </p:par>
                            </p:childTnLst>
                          </p:cTn>
                        </p:par>
                        <p:par>
                          <p:cTn id="28" fill="hold">
                            <p:stCondLst>
                              <p:cond delay="0"/>
                            </p:stCondLst>
                            <p:childTnLst>
                              <p:par>
                                <p:cTn id="29" presetID="9" presetClass="emph" fill="hold" grpId="6" nodeType="withEffect">
                                  <p:stCondLst>
                                    <p:cond delay="0"/>
                                  </p:stCondLst>
                                  <p:childTnLst>
                                    <p:set>
                                      <p:cBhvr>
                                        <p:cTn id="30" dur="indefinite" fill="hold"/>
                                        <p:tgtEl>
                                          <p:spTgt spid="164"/>
                                        </p:tgtEl>
                                        <p:attrNameLst>
                                          <p:attrName>style.opacity</p:attrName>
                                        </p:attrNameLst>
                                      </p:cBhvr>
                                      <p:to>
                                        <p:strVal val="0.50"/>
                                      </p:to>
                                    </p:set>
                                    <p:animEffect filter="image" prLst="opacity: 0.50; ">
                                      <p:cBhvr>
                                        <p:cTn id="31" dur="indefinite" fill="hold"/>
                                        <p:tgtEl>
                                          <p:spTgt spid="164"/>
                                        </p:tgtEl>
                                      </p:cBhvr>
                                    </p:animEffect>
                                  </p:childTnLst>
                                </p:cTn>
                              </p:par>
                            </p:childTnLst>
                          </p:cTn>
                        </p:par>
                        <p:par>
                          <p:cTn id="32" fill="hold">
                            <p:stCondLst>
                              <p:cond delay="0"/>
                            </p:stCondLst>
                            <p:childTnLst>
                              <p:par>
                                <p:cTn id="33" presetID="9" presetClass="emph" fill="hold" grpId="7" nodeType="withEffect">
                                  <p:stCondLst>
                                    <p:cond delay="0"/>
                                  </p:stCondLst>
                                  <p:childTnLst>
                                    <p:set>
                                      <p:cBhvr>
                                        <p:cTn id="34" dur="indefinite" fill="hold"/>
                                        <p:tgtEl>
                                          <p:spTgt spid="163"/>
                                        </p:tgtEl>
                                        <p:attrNameLst>
                                          <p:attrName>style.opacity</p:attrName>
                                        </p:attrNameLst>
                                      </p:cBhvr>
                                      <p:to>
                                        <p:strVal val="0.26"/>
                                      </p:to>
                                    </p:set>
                                    <p:animEffect filter="image" prLst="opacity: 0.26; ">
                                      <p:cBhvr>
                                        <p:cTn id="35" dur="indefinite" fill="hold"/>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1" animBg="1" advAuto="0"/>
      <p:bldP spid="162" grpId="5" animBg="1" advAuto="0"/>
      <p:bldP spid="163" grpId="3" animBg="1" advAuto="0"/>
      <p:bldP spid="163" grpId="7" animBg="1" advAuto="0"/>
      <p:bldP spid="164" grpId="4" animBg="1" advAuto="0"/>
      <p:bldP spid="164" grpId="6" animBg="1" advAuto="0"/>
      <p:bldP spid="165"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Double-click to edit"/>
          <p:cNvSpPr txBox="1">
            <a:spLocks noGrp="1"/>
          </p:cNvSpPr>
          <p:nvPr>
            <p:ph type="body" idx="1"/>
          </p:nvPr>
        </p:nvSpPr>
        <p:spPr>
          <a:prstGeom prst="rect">
            <a:avLst/>
          </a:prstGeom>
        </p:spPr>
        <p:txBody>
          <a:bodyPr/>
          <a:lstStyle/>
          <a:p>
            <a:endParaRPr/>
          </a:p>
        </p:txBody>
      </p:sp>
      <p:sp>
        <p:nvSpPr>
          <p:cNvPr id="171" name="Activity: Point north"/>
          <p:cNvSpPr txBox="1">
            <a:spLocks noGrp="1"/>
          </p:cNvSpPr>
          <p:nvPr>
            <p:ph type="title"/>
          </p:nvPr>
        </p:nvSpPr>
        <p:spPr>
          <a:prstGeom prst="rect">
            <a:avLst/>
          </a:prstGeom>
        </p:spPr>
        <p:txBody>
          <a:bodyPr/>
          <a:lstStyle/>
          <a:p>
            <a:r>
              <a:t>Activity: Point north</a:t>
            </a:r>
          </a:p>
        </p:txBody>
      </p:sp>
      <p:pic>
        <p:nvPicPr>
          <p:cNvPr id="172" name="UWFteammatescelebration.JPG" descr="UWFteammatescelebra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433" y="2269228"/>
            <a:ext cx="24514866" cy="10672969"/>
          </a:xfrm>
          <a:prstGeom prst="rect">
            <a:avLst/>
          </a:prstGeom>
          <a:ln w="12700">
            <a:miter lim="400000"/>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D2MOutdoorTXFSmiles.JPG" descr="D2MOutdoorTXFSmile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74217" y="7311490"/>
            <a:ext cx="5611957" cy="4092460"/>
          </a:xfrm>
          <a:prstGeom prst="rect">
            <a:avLst/>
          </a:prstGeom>
          <a:ln w="12700">
            <a:miter lim="400000"/>
          </a:ln>
        </p:spPr>
      </p:pic>
      <p:pic>
        <p:nvPicPr>
          <p:cNvPr id="177" name="FerrisStateFans.JPG" descr="FerrisStateFan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9598" y="7342585"/>
            <a:ext cx="6132211" cy="4002954"/>
          </a:xfrm>
          <a:prstGeom prst="rect">
            <a:avLst/>
          </a:prstGeom>
          <a:ln w="12700">
            <a:miter lim="400000"/>
          </a:ln>
        </p:spPr>
      </p:pic>
      <p:pic>
        <p:nvPicPr>
          <p:cNvPr id="178" name="VB respect.JPG" descr="VB respec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158440" y="7311490"/>
            <a:ext cx="6231788" cy="4063242"/>
          </a:xfrm>
          <a:prstGeom prst="rect">
            <a:avLst/>
          </a:prstGeom>
          <a:ln w="12700">
            <a:miter lim="400000"/>
          </a:ln>
        </p:spPr>
      </p:pic>
      <p:pic>
        <p:nvPicPr>
          <p:cNvPr id="179" name="ValdostaStateFans.JPG" descr="ValdostaStateFans.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8562638" y="7311490"/>
            <a:ext cx="5707215" cy="4108918"/>
          </a:xfrm>
          <a:prstGeom prst="rect">
            <a:avLst/>
          </a:prstGeom>
          <a:ln w="12700">
            <a:miter lim="400000"/>
          </a:ln>
        </p:spPr>
      </p:pic>
      <p:sp>
        <p:nvSpPr>
          <p:cNvPr id="180" name="We create a respectful and engaging educational environment through athletics, for everyone."/>
          <p:cNvSpPr txBox="1"/>
          <p:nvPr/>
        </p:nvSpPr>
        <p:spPr>
          <a:xfrm>
            <a:off x="1430686" y="2851426"/>
            <a:ext cx="21522628" cy="36309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lnSpc>
                <a:spcPct val="80000"/>
              </a:lnSpc>
              <a:spcBef>
                <a:spcPts val="4800"/>
              </a:spcBef>
              <a:defRPr sz="8600" b="1" spc="171">
                <a:solidFill>
                  <a:srgbClr val="5091BF"/>
                </a:solidFill>
                <a:latin typeface="Helvetica Neue"/>
                <a:ea typeface="Helvetica Neue"/>
                <a:cs typeface="Helvetica Neue"/>
                <a:sym typeface="Helvetica Neue"/>
              </a:defRPr>
            </a:lvl1pPr>
          </a:lstStyle>
          <a:p>
            <a:r>
              <a:t>We create a respectful and engaging educational environment through athletics, for everyone.</a:t>
            </a:r>
          </a:p>
        </p:txBody>
      </p:sp>
      <p:sp>
        <p:nvSpPr>
          <p:cNvPr id="181" name="our common purpose"/>
          <p:cNvSpPr txBox="1">
            <a:spLocks noGrp="1"/>
          </p:cNvSpPr>
          <p:nvPr>
            <p:ph type="title"/>
          </p:nvPr>
        </p:nvSpPr>
        <p:spPr>
          <a:prstGeom prst="rect">
            <a:avLst/>
          </a:prstGeom>
        </p:spPr>
        <p:txBody>
          <a:bodyPr/>
          <a:lstStyle/>
          <a:p>
            <a:r>
              <a:t>our common purpose</a:t>
            </a:r>
          </a:p>
        </p:txBody>
      </p:sp>
      <p:sp>
        <p:nvSpPr>
          <p:cNvPr id="182" name="Rectangle"/>
          <p:cNvSpPr/>
          <p:nvPr/>
        </p:nvSpPr>
        <p:spPr>
          <a:xfrm>
            <a:off x="-315947" y="11201400"/>
            <a:ext cx="25015894" cy="1270000"/>
          </a:xfrm>
          <a:prstGeom prst="rect">
            <a:avLst/>
          </a:prstGeom>
          <a:solidFill>
            <a:srgbClr val="FFFFFF"/>
          </a:solidFill>
          <a:ln w="12700">
            <a:miter lim="400000"/>
          </a:ln>
        </p:spPr>
        <p:txBody>
          <a:bodyPr tIns="91439" bIns="91439" anchor="ctr"/>
          <a:lstStyle/>
          <a:p>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80"/>
                                        </p:tgtEl>
                                        <p:attrNameLst>
                                          <p:attrName>style.visibility</p:attrName>
                                        </p:attrNameLst>
                                      </p:cBhvr>
                                      <p:to>
                                        <p:strVal val="visible"/>
                                      </p:to>
                                    </p:set>
                                    <p:animEffect transition="in" filter="wipe(left)">
                                      <p:cBhvr>
                                        <p:cTn id="7"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urpose vs. task"/>
          <p:cNvSpPr txBox="1">
            <a:spLocks noGrp="1"/>
          </p:cNvSpPr>
          <p:nvPr>
            <p:ph type="title"/>
          </p:nvPr>
        </p:nvSpPr>
        <p:spPr>
          <a:prstGeom prst="rect">
            <a:avLst/>
          </a:prstGeom>
        </p:spPr>
        <p:txBody>
          <a:bodyPr/>
          <a:lstStyle/>
          <a:p>
            <a:r>
              <a:t>purpose vs. task</a:t>
            </a:r>
          </a:p>
        </p:txBody>
      </p:sp>
      <p:pic>
        <p:nvPicPr>
          <p:cNvPr id="187" name="UWFFans.JPG" descr="UWFFan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9539" y="2266881"/>
            <a:ext cx="24603078" cy="10636940"/>
          </a:xfrm>
          <a:prstGeom prst="rect">
            <a:avLst/>
          </a:prstGeom>
          <a:ln w="12700">
            <a:miter lim="400000"/>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Activity: picture our purpose"/>
          <p:cNvSpPr txBox="1">
            <a:spLocks noGrp="1"/>
          </p:cNvSpPr>
          <p:nvPr>
            <p:ph type="title"/>
          </p:nvPr>
        </p:nvSpPr>
        <p:spPr>
          <a:prstGeom prst="rect">
            <a:avLst/>
          </a:prstGeom>
        </p:spPr>
        <p:txBody>
          <a:bodyPr/>
          <a:lstStyle/>
          <a:p>
            <a:r>
              <a:t>Activity: picture our purpose</a:t>
            </a:r>
          </a:p>
        </p:txBody>
      </p:sp>
      <p:sp>
        <p:nvSpPr>
          <p:cNvPr id="192" name="What does our Common Purpose look like to you?"/>
          <p:cNvSpPr txBox="1"/>
          <p:nvPr/>
        </p:nvSpPr>
        <p:spPr>
          <a:xfrm>
            <a:off x="936020" y="6596636"/>
            <a:ext cx="9448330" cy="20403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spcBef>
                <a:spcPts val="4800"/>
              </a:spcBef>
              <a:defRPr sz="6000" b="1">
                <a:solidFill>
                  <a:srgbClr val="5091BF"/>
                </a:solidFill>
                <a:latin typeface="Helvetica Neue"/>
                <a:ea typeface="Helvetica Neue"/>
                <a:cs typeface="Helvetica Neue"/>
                <a:sym typeface="Helvetica Neue"/>
              </a:defRPr>
            </a:lvl1pPr>
          </a:lstStyle>
          <a:p>
            <a:r>
              <a:t>What does our Common Purpose look like to you?</a:t>
            </a:r>
          </a:p>
        </p:txBody>
      </p:sp>
      <p:pic>
        <p:nvPicPr>
          <p:cNvPr id="193" name="W2V2021C129.JPG" descr="W2V2021C12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556141" y="3587065"/>
            <a:ext cx="12090520" cy="8059520"/>
          </a:xfrm>
          <a:prstGeom prst="rect">
            <a:avLst/>
          </a:prstGeom>
          <a:ln w="127000">
            <a:solidFill>
              <a:srgbClr val="0074C8"/>
            </a:solidFill>
            <a:miter lim="400000"/>
          </a:ln>
          <a:effectLst>
            <a:outerShdw blurRad="355600" rotWithShape="0">
              <a:srgbClr val="000000">
                <a:alpha val="75000"/>
              </a:srgbClr>
            </a:outerShdw>
          </a:effectLst>
        </p:spPr>
      </p:pic>
    </p:spTree>
  </p:cSld>
  <p:clrMapOvr>
    <a:masterClrMapping/>
  </p:clrMapOvr>
  <p:transition spd="slow">
    <p:fade/>
  </p:transition>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cademic_x005f_x002F_Fiscal_x005f_x0020_Year xmlns="9567fad0-cd31-45e9-bcef-51d49d648e69">n/a</Academic_x005f_x002F_Fiscal_x005f_x0020_Year>
    <Championship xmlns="9567fad0-cd31-45e9-bcef-51d49d648e69" xsi:nil="true"/>
    <Document_x0020_Type xmlns="834d67a3-17bb-48e0-9176-11331f6606cf" xsi:nil="true"/>
    <Division xmlns="9567fad0-cd31-45e9-bcef-51d49d648e69" xsi:nil="true"/>
    <Committee xmlns="9567fad0-cd31-45e9-bcef-51d49d648e69" xsi:nil="true"/>
    <lcf76f155ced4ddcb4097134ff3c332f xmlns="834d67a3-17bb-48e0-9176-11331f6606cf">
      <Terms xmlns="http://schemas.microsoft.com/office/infopath/2007/PartnerControls"/>
    </lcf76f155ced4ddcb4097134ff3c332f>
    <TaxCatchAll xmlns="9567fad0-cd31-45e9-bcef-51d49d648e6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Core.5Year" ma:contentTypeID="0x010100AE7B7AEE64F3C040AB0F9B89FF9F1D7B0103004A1DE8A5C637A549978410E73A81CCB5" ma:contentTypeVersion="24" ma:contentTypeDescription="" ma:contentTypeScope="" ma:versionID="594ab5b75d97dac1917330a8ba0b5ada">
  <xsd:schema xmlns:xsd="http://www.w3.org/2001/XMLSchema" xmlns:xs="http://www.w3.org/2001/XMLSchema" xmlns:p="http://schemas.microsoft.com/office/2006/metadata/properties" xmlns:ns2="834d67a3-17bb-48e0-9176-11331f6606cf" xmlns:ns3="9567fad0-cd31-45e9-bcef-51d49d648e69" targetNamespace="http://schemas.microsoft.com/office/2006/metadata/properties" ma:root="true" ma:fieldsID="12bb87682464c16844d649ab285faf5e" ns2:_="" ns3:_="">
    <xsd:import namespace="834d67a3-17bb-48e0-9176-11331f6606cf"/>
    <xsd:import namespace="9567fad0-cd31-45e9-bcef-51d49d648e69"/>
    <xsd:element name="properties">
      <xsd:complexType>
        <xsd:sequence>
          <xsd:element name="documentManagement">
            <xsd:complexType>
              <xsd:all>
                <xsd:element ref="ns2:Document_x0020_Type" minOccurs="0"/>
                <xsd:element ref="ns3:Championship" minOccurs="0"/>
                <xsd:element ref="ns3:Division" minOccurs="0"/>
                <xsd:element ref="ns3:Committee" minOccurs="0"/>
                <xsd:element ref="ns3:Academic_x005f_x002F_Fiscal_x005f_x0020_Year"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d67a3-17bb-48e0-9176-11331f6606cf" elementFormDefault="qualified">
    <xsd:import namespace="http://schemas.microsoft.com/office/2006/documentManagement/types"/>
    <xsd:import namespace="http://schemas.microsoft.com/office/infopath/2007/PartnerControls"/>
    <xsd:element name="Document_x0020_Type" ma:index="3" nillable="true" ma:displayName="Document Type" ma:list="{db4797a7-108b-4c7d-b610-653daec34869}" ma:internalName="Document_x0020_Type0" ma:readOnly="false" ma:showField="Title" ma:web="9567fad0-cd31-45e9-bcef-51d49d648e69">
      <xsd:simpleType>
        <xsd:restriction base="dms:Lookup"/>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8b8c9a8-a4f7-4b01-bd50-13cdb9ee60d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567fad0-cd31-45e9-bcef-51d49d648e69" elementFormDefault="qualified">
    <xsd:import namespace="http://schemas.microsoft.com/office/2006/documentManagement/types"/>
    <xsd:import namespace="http://schemas.microsoft.com/office/infopath/2007/PartnerControls"/>
    <xsd:element name="Championship" ma:index="4" nillable="true" ma:displayName="Championship" ma:list="{339d98ed-7182-4b6c-b2b4-f8e51d801de2}" ma:internalName="Championship" ma:readOnly="false" ma:showField="Title" ma:web="9567fad0-cd31-45e9-bcef-51d49d648e69">
      <xsd:simpleType>
        <xsd:restriction base="dms:Lookup"/>
      </xsd:simpleType>
    </xsd:element>
    <xsd:element name="Division" ma:index="5" nillable="true" ma:displayName="Division" ma:list="{1851739e-88c6-4ae8-b64f-cd1d02dd9878}" ma:internalName="Division" ma:readOnly="false" ma:showField="Title" ma:web="9567fad0-cd31-45e9-bcef-51d49d648e69">
      <xsd:simpleType>
        <xsd:restriction base="dms:Lookup"/>
      </xsd:simpleType>
    </xsd:element>
    <xsd:element name="Committee" ma:index="6" nillable="true" ma:displayName="Committee" ma:list="{4d0d8662-fb2b-42a2-9068-86dcbefa3777}" ma:internalName="Committee" ma:readOnly="false" ma:showField="Title" ma:web="9567fad0-cd31-45e9-bcef-51d49d648e69">
      <xsd:simpleType>
        <xsd:restriction base="dms:Lookup"/>
      </xsd:simpleType>
    </xsd:element>
    <xsd:element name="Academic_x005f_x002F_Fiscal_x005f_x0020_Year" ma:index="7" nillable="true" ma:displayName="Academic/Fiscal Year" ma:default="n/a" ma:format="Dropdown" ma:internalName="Academic_x002F_Fiscal_x0020_Year" ma:readOnly="false">
      <xsd:simpleType>
        <xsd:restriction base="dms:Choice">
          <xsd:enumeration value="n/a"/>
          <xsd:enumeration value="2005-06"/>
          <xsd:enumeration value="2006-07"/>
          <xsd:enumeration value="2007-08"/>
          <xsd:enumeration value="2008-09"/>
          <xsd:enumeration value="2009-10"/>
          <xsd:enumeration value="2010-11"/>
          <xsd:enumeration value="2011-12"/>
          <xsd:enumeration value="2012-13"/>
          <xsd:enumeration value="2013-14"/>
          <xsd:enumeration value="Other"/>
        </xsd:restriction>
      </xsd:simpleType>
    </xsd:element>
    <xsd:element name="TaxCatchAll" ma:index="26" nillable="true" ma:displayName="Taxonomy Catch All Column" ma:hidden="true" ma:list="{56aff7b8-96ad-42c8-9d7a-fec06642e619}" ma:internalName="TaxCatchAll" ma:showField="CatchAllData" ma:web="9567fad0-cd31-45e9-bcef-51d49d648e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025B28-7E37-4A0A-A046-BF15953D8F7A}">
  <ds:schemaRefs>
    <ds:schemaRef ds:uri="http://purl.org/dc/dcmitype/"/>
    <ds:schemaRef ds:uri="http://schemas.microsoft.com/office/2006/documentManagement/types"/>
    <ds:schemaRef ds:uri="http://purl.org/dc/elements/1.1/"/>
    <ds:schemaRef ds:uri="http://schemas.microsoft.com/office/2006/metadata/properties"/>
    <ds:schemaRef ds:uri="9567fad0-cd31-45e9-bcef-51d49d648e69"/>
    <ds:schemaRef ds:uri="http://www.w3.org/XML/1998/namespace"/>
    <ds:schemaRef ds:uri="http://purl.org/dc/terms/"/>
    <ds:schemaRef ds:uri="http://schemas.microsoft.com/office/infopath/2007/PartnerControls"/>
    <ds:schemaRef ds:uri="http://schemas.openxmlformats.org/package/2006/metadata/core-properties"/>
    <ds:schemaRef ds:uri="834d67a3-17bb-48e0-9176-11331f6606cf"/>
  </ds:schemaRefs>
</ds:datastoreItem>
</file>

<file path=customXml/itemProps2.xml><?xml version="1.0" encoding="utf-8"?>
<ds:datastoreItem xmlns:ds="http://schemas.openxmlformats.org/officeDocument/2006/customXml" ds:itemID="{2C70A994-7D6D-4AF5-81C1-BA71A43CD6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d67a3-17bb-48e0-9176-11331f6606cf"/>
    <ds:schemaRef ds:uri="9567fad0-cd31-45e9-bcef-51d49d648e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C0C4EC-589D-4E74-8C71-A74D7B0B9D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5116</Words>
  <Application>Microsoft Macintosh PowerPoint</Application>
  <PresentationFormat>Custom</PresentationFormat>
  <Paragraphs>575</Paragraphs>
  <Slides>49</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Calibri</vt:lpstr>
      <vt:lpstr>Gill Sans Light</vt:lpstr>
      <vt:lpstr>Helvetica Light</vt:lpstr>
      <vt:lpstr>Helvetica Neue</vt:lpstr>
      <vt:lpstr>Office Theme</vt:lpstr>
      <vt:lpstr>WELCOME to</vt:lpstr>
      <vt:lpstr>kick off!</vt:lpstr>
      <vt:lpstr>LET’S TALK: EXCELLENT SERVICE EXPERIENCE</vt:lpstr>
      <vt:lpstr>Activity: Common ground</vt:lpstr>
      <vt:lpstr>defining the game day experience</vt:lpstr>
      <vt:lpstr>Activity: Point north</vt:lpstr>
      <vt:lpstr>our common purpose</vt:lpstr>
      <vt:lpstr>purpose vs. task</vt:lpstr>
      <vt:lpstr>Activity: picture our purpose</vt:lpstr>
      <vt:lpstr>our common purpose</vt:lpstr>
      <vt:lpstr>Activity: picture our purpose</vt:lpstr>
      <vt:lpstr>PowerPoint Presentation</vt:lpstr>
      <vt:lpstr>defining the game day experience</vt:lpstr>
      <vt:lpstr>our service standards</vt:lpstr>
      <vt:lpstr>PowerPoint Presentation</vt:lpstr>
      <vt:lpstr>our service standards</vt:lpstr>
      <vt:lpstr>safety</vt:lpstr>
      <vt:lpstr>responsiveness</vt:lpstr>
      <vt:lpstr>dignity</vt:lpstr>
      <vt:lpstr>experience</vt:lpstr>
      <vt:lpstr>our service STORY</vt:lpstr>
      <vt:lpstr>defining the game day experience</vt:lpstr>
      <vt:lpstr>safety</vt:lpstr>
      <vt:lpstr>RESPONSIVENESS</vt:lpstr>
      <vt:lpstr>DIGNITY</vt:lpstr>
      <vt:lpstr>EXPERIENCE</vt:lpstr>
      <vt:lpstr>PowerPoint Presentation</vt:lpstr>
      <vt:lpstr>LET’S Talk: In bounds/ out of bounds</vt:lpstr>
      <vt:lpstr>LET’S Talk: In bounds/out of bounds</vt:lpstr>
      <vt:lpstr>Activity: In bounds/out of bounds</vt:lpstr>
      <vt:lpstr>PowerPoint Presentation</vt:lpstr>
      <vt:lpstr>LEAD2</vt:lpstr>
      <vt:lpstr>activity: how will you lead2 service excellence?</vt:lpstr>
      <vt:lpstr>Make It Yours</vt:lpstr>
      <vt:lpstr>Make It Yours</vt:lpstr>
      <vt:lpstr>Make It Yours</vt:lpstr>
      <vt:lpstr>activity: how will you lead2 service excellence?</vt:lpstr>
      <vt:lpstr>activity: make game day yours!</vt:lpstr>
      <vt:lpstr>our common purpose</vt:lpstr>
      <vt:lpstr>PowerPoint Presentation</vt:lpstr>
      <vt:lpstr>PowerPoint Presentation</vt:lpstr>
      <vt:lpstr>LET’S TALK: What is your super power? </vt:lpstr>
      <vt:lpstr>PowerPoint Presentation</vt:lpstr>
      <vt:lpstr>Activity: In bounds/out of bounds</vt:lpstr>
      <vt:lpstr>Activity: In bounds/out of bounds</vt:lpstr>
      <vt:lpstr>Activity: In bounds/out of bounds</vt:lpstr>
      <vt:lpstr>Activity: In bounds/out of bounds</vt:lpstr>
      <vt:lpstr>Activity: In bounds/out of bounds</vt:lpstr>
      <vt:lpstr>activity: REACH HIGHER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cp:lastModifiedBy>Meyers, Scott</cp:lastModifiedBy>
  <cp:revision>3</cp:revision>
  <dcterms:modified xsi:type="dcterms:W3CDTF">2025-06-10T02:21:17Z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0x010100AE7B7AEE64F3C040AB0F9B89FF9F1D7B0103004A1DE8A5C637A549978410E73A81CCB5</vt:lpwstr>
  </property>
  <property fmtid="{D5CDD505-2E9C-101B-9397-08002B2CF9AE}" pid="3" name="MediaServiceImageTags">
    <vt:lpwstr/>
  </property>
</Properties>
</file>